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sldIdLst>
    <p:sldId id="260" r:id="rId5"/>
    <p:sldId id="264" r:id="rId6"/>
    <p:sldId id="270" r:id="rId7"/>
    <p:sldId id="256" r:id="rId8"/>
    <p:sldId id="257" r:id="rId9"/>
    <p:sldId id="265" r:id="rId10"/>
    <p:sldId id="266" r:id="rId11"/>
    <p:sldId id="259" r:id="rId12"/>
    <p:sldId id="263" r:id="rId13"/>
    <p:sldId id="267" r:id="rId14"/>
    <p:sldId id="268"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76" r:id="rId38"/>
    <p:sldId id="271" r:id="rId39"/>
    <p:sldId id="272" r:id="rId40"/>
    <p:sldId id="273" r:id="rId41"/>
    <p:sldId id="274" r:id="rId42"/>
    <p:sldId id="275" r:id="rId43"/>
    <p:sldId id="299"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5" r:id="rId58"/>
    <p:sldId id="314" r:id="rId59"/>
    <p:sldId id="316" r:id="rId60"/>
    <p:sldId id="317" r:id="rId61"/>
    <p:sldId id="318" r:id="rId62"/>
    <p:sldId id="319" r:id="rId63"/>
    <p:sldId id="32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DAE679-0E5C-4DC8-93CE-CB247F997975}">
          <p14:sldIdLst>
            <p14:sldId id="260"/>
            <p14:sldId id="264"/>
            <p14:sldId id="270"/>
            <p14:sldId id="256"/>
            <p14:sldId id="257"/>
            <p14:sldId id="265"/>
            <p14:sldId id="266"/>
            <p14:sldId id="259"/>
            <p14:sldId id="263"/>
            <p14:sldId id="267"/>
          </p14:sldIdLst>
        </p14:section>
        <p14:section name="Payroll Relationship" id="{8526458E-361B-4082-A65A-9544CDEBC285}">
          <p14:sldIdLst>
            <p14:sldId id="268"/>
            <p14:sldId id="277"/>
            <p14:sldId id="278"/>
            <p14:sldId id="279"/>
            <p14:sldId id="280"/>
          </p14:sldIdLst>
        </p14:section>
        <p14:section name="Third-Party Person Payment Methods" id="{9DA9A317-D5C0-4C8B-AA29-20A2ED774606}">
          <p14:sldIdLst>
            <p14:sldId id="281"/>
            <p14:sldId id="282"/>
            <p14:sldId id="283"/>
            <p14:sldId id="284"/>
            <p14:sldId id="285"/>
            <p14:sldId id="286"/>
          </p14:sldIdLst>
        </p14:section>
        <p14:section name="Element Entries" id="{8D6F3E4B-546B-41A0-869A-D35937032573}">
          <p14:sldIdLst>
            <p14:sldId id="287"/>
            <p14:sldId id="288"/>
            <p14:sldId id="289"/>
            <p14:sldId id="290"/>
            <p14:sldId id="291"/>
            <p14:sldId id="292"/>
          </p14:sldIdLst>
        </p14:section>
        <p14:section name="Calculation Cards" id="{65F3B012-97EE-477B-BA2F-F6FD8AAD23EE}">
          <p14:sldIdLst>
            <p14:sldId id="293"/>
            <p14:sldId id="294"/>
            <p14:sldId id="295"/>
            <p14:sldId id="296"/>
            <p14:sldId id="297"/>
            <p14:sldId id="298"/>
          </p14:sldIdLst>
        </p14:section>
        <p14:section name="Adjust Individual Balance" id="{7AD956B9-ED84-44ED-8415-93A474948F93}">
          <p14:sldIdLst>
            <p14:sldId id="276"/>
            <p14:sldId id="271"/>
            <p14:sldId id="272"/>
            <p14:sldId id="273"/>
            <p14:sldId id="274"/>
            <p14:sldId id="275"/>
          </p14:sldIdLst>
        </p14:section>
        <p14:section name="Simplified Payroll" id="{D5160339-F62D-4C36-B059-119832168FB7}">
          <p14:sldIdLst>
            <p14:sldId id="299"/>
            <p14:sldId id="301"/>
            <p14:sldId id="302"/>
            <p14:sldId id="303"/>
            <p14:sldId id="304"/>
          </p14:sldIdLst>
        </p14:section>
        <p14:section name="Person Results" id="{256B4F02-59A6-4F21-822B-7336E098EE82}">
          <p14:sldIdLst>
            <p14:sldId id="305"/>
            <p14:sldId id="306"/>
            <p14:sldId id="307"/>
            <p14:sldId id="308"/>
            <p14:sldId id="309"/>
            <p14:sldId id="310"/>
          </p14:sldIdLst>
        </p14:section>
        <p14:section name="Submit a Flow" id="{E3AFA330-0E77-4C9D-B235-27D87F38EF63}">
          <p14:sldIdLst>
            <p14:sldId id="311"/>
            <p14:sldId id="312"/>
            <p14:sldId id="313"/>
            <p14:sldId id="315"/>
            <p14:sldId id="314"/>
          </p14:sldIdLst>
        </p14:section>
        <p14:section name="View Flows" id="{96559B24-51B6-4F53-8FB6-E15E355037BD}">
          <p14:sldIdLst>
            <p14:sldId id="316"/>
            <p14:sldId id="317"/>
            <p14:sldId id="318"/>
            <p14:sldId id="319"/>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4796" autoAdjust="0"/>
  </p:normalViewPr>
  <p:slideViewPr>
    <p:cSldViewPr snapToGrid="0">
      <p:cViewPr>
        <p:scale>
          <a:sx n="66" d="100"/>
          <a:sy n="66" d="100"/>
        </p:scale>
        <p:origin x="-456" y="2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F34F1-B3D8-4157-A58F-9423FB034675}" type="datetimeFigureOut">
              <a:rPr lang="en-US" smtClean="0"/>
              <a:t>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39B1E-862B-473B-93B0-08C22546F301}" type="slidenum">
              <a:rPr lang="en-US" smtClean="0"/>
              <a:t>‹#›</a:t>
            </a:fld>
            <a:endParaRPr lang="en-US"/>
          </a:p>
        </p:txBody>
      </p:sp>
    </p:spTree>
    <p:extLst>
      <p:ext uri="{BB962C8B-B14F-4D97-AF65-F5344CB8AC3E}">
        <p14:creationId xmlns:p14="http://schemas.microsoft.com/office/powerpoint/2010/main" val="1744260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GeDwgDKtJGc&amp;autoplay=0&amp;html5=1"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https://docs.oracle.com/en/cloud/saas/human-resources/20b/faigp/glossary.html</a:t>
            </a:r>
          </a:p>
          <a:p>
            <a:r>
              <a:rPr lang="en-US" b="1" dirty="0"/>
              <a:t>payroll relationship</a:t>
            </a:r>
          </a:p>
          <a:p>
            <a:r>
              <a:rPr lang="en-US" dirty="0"/>
              <a:t>Defines an association between a person and a payroll statutory unit based on payroll calculation and reporting requirements.</a:t>
            </a:r>
          </a:p>
          <a:p>
            <a:endParaRPr lang="en-US" dirty="0"/>
          </a:p>
          <a:p>
            <a:r>
              <a:rPr lang="en-US" dirty="0"/>
              <a:t>https://docs.oracle.com/en/cloud/saas/human-resources/20d/faagp/personal-payroll-info.html#FAAGP3716416</a:t>
            </a:r>
          </a:p>
        </p:txBody>
      </p:sp>
      <p:sp>
        <p:nvSpPr>
          <p:cNvPr id="4" name="Slide Number Placeholder 3"/>
          <p:cNvSpPr>
            <a:spLocks noGrp="1"/>
          </p:cNvSpPr>
          <p:nvPr>
            <p:ph type="sldNum" sz="quarter" idx="5"/>
          </p:nvPr>
        </p:nvSpPr>
        <p:spPr/>
        <p:txBody>
          <a:bodyPr/>
          <a:lstStyle/>
          <a:p>
            <a:fld id="{FFE39B1E-862B-473B-93B0-08C22546F301}" type="slidenum">
              <a:rPr lang="en-US" smtClean="0"/>
              <a:t>11</a:t>
            </a:fld>
            <a:endParaRPr lang="en-US"/>
          </a:p>
        </p:txBody>
      </p:sp>
    </p:spTree>
    <p:extLst>
      <p:ext uri="{BB962C8B-B14F-4D97-AF65-F5344CB8AC3E}">
        <p14:creationId xmlns:p14="http://schemas.microsoft.com/office/powerpoint/2010/main" val="104764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E39B1E-862B-473B-93B0-08C22546F301}" type="slidenum">
              <a:rPr lang="en-US" smtClean="0"/>
              <a:t>16</a:t>
            </a:fld>
            <a:endParaRPr lang="en-US"/>
          </a:p>
        </p:txBody>
      </p:sp>
    </p:spTree>
    <p:extLst>
      <p:ext uri="{BB962C8B-B14F-4D97-AF65-F5344CB8AC3E}">
        <p14:creationId xmlns:p14="http://schemas.microsoft.com/office/powerpoint/2010/main" val="3869966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161513"/>
                </a:solidFill>
                <a:latin typeface="Calibri" panose="020F0502020204030204" pitchFamily="34" charset="0"/>
              </a:rPr>
              <a:t>Element Entries</a:t>
            </a:r>
          </a:p>
          <a:p>
            <a:r>
              <a:rPr lang="en-US" dirty="0">
                <a:solidFill>
                  <a:srgbClr val="161513"/>
                </a:solidFill>
                <a:latin typeface="Calibri" panose="020F0502020204030204" pitchFamily="34" charset="0"/>
              </a:rPr>
              <a:t>You use element entries to capture earnings, deductions, absences, and basic benefit details for an employee assignment. For example, you can create element entries for an employee's overtime hours or medical premium deduction amount.</a:t>
            </a:r>
          </a:p>
          <a:p>
            <a:r>
              <a:rPr lang="en-US" dirty="0"/>
              <a:t>https://docs.oracle.com/en/cloud/saas/human-resources/20b/faihm/loading-payroll-transactional-data.html#FAIHM3563277</a:t>
            </a:r>
          </a:p>
          <a:p>
            <a:endParaRPr lang="en-US" dirty="0"/>
          </a:p>
        </p:txBody>
      </p:sp>
      <p:sp>
        <p:nvSpPr>
          <p:cNvPr id="4" name="Slide Number Placeholder 3"/>
          <p:cNvSpPr>
            <a:spLocks noGrp="1"/>
          </p:cNvSpPr>
          <p:nvPr>
            <p:ph type="sldNum" sz="quarter" idx="5"/>
          </p:nvPr>
        </p:nvSpPr>
        <p:spPr/>
        <p:txBody>
          <a:bodyPr/>
          <a:lstStyle/>
          <a:p>
            <a:fld id="{FFE39B1E-862B-473B-93B0-08C22546F301}" type="slidenum">
              <a:rPr lang="en-US" smtClean="0"/>
              <a:t>22</a:t>
            </a:fld>
            <a:endParaRPr lang="en-US"/>
          </a:p>
        </p:txBody>
      </p:sp>
    </p:spTree>
    <p:extLst>
      <p:ext uri="{BB962C8B-B14F-4D97-AF65-F5344CB8AC3E}">
        <p14:creationId xmlns:p14="http://schemas.microsoft.com/office/powerpoint/2010/main" val="16954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161513"/>
                </a:solidFill>
                <a:latin typeface="Calibri" panose="020F0502020204030204" pitchFamily="34" charset="0"/>
              </a:rPr>
              <a:t>https://docs.oracle.com/en/cloud/saas/human-resources/21a/faaus/maintain-personal-payroll-info.html#FAAUS2213693</a:t>
            </a:r>
          </a:p>
          <a:p>
            <a:endParaRPr lang="en-US" b="0" dirty="0">
              <a:solidFill>
                <a:srgbClr val="161513"/>
              </a:solidFill>
              <a:latin typeface="Calibri" panose="020F0502020204030204" pitchFamily="34" charset="0"/>
            </a:endParaRPr>
          </a:p>
          <a:p>
            <a:r>
              <a:rPr lang="en-US" sz="1200" b="1" i="0" kern="1200" dirty="0">
                <a:solidFill>
                  <a:schemeClr val="tx1"/>
                </a:solidFill>
                <a:effectLst/>
                <a:latin typeface="+mn-lt"/>
                <a:ea typeface="+mn-ea"/>
                <a:cs typeface="+mn-cs"/>
              </a:rPr>
              <a:t>Calculation Card Types</a:t>
            </a:r>
          </a:p>
          <a:p>
            <a:r>
              <a:rPr lang="en-US" sz="1200" b="0" i="0" kern="1200" dirty="0">
                <a:solidFill>
                  <a:schemeClr val="tx1"/>
                </a:solidFill>
                <a:effectLst/>
                <a:latin typeface="+mn-lt"/>
                <a:ea typeface="+mn-ea"/>
                <a:cs typeface="+mn-cs"/>
              </a:rPr>
              <a:t>The types of calculation cards you can create and the type of info captured on a card can vary, including:</a:t>
            </a:r>
          </a:p>
          <a:p>
            <a:r>
              <a:rPr lang="en-US" sz="1200" b="0" i="0" kern="1200" dirty="0">
                <a:solidFill>
                  <a:schemeClr val="tx1"/>
                </a:solidFill>
                <a:effectLst/>
                <a:latin typeface="+mn-lt"/>
                <a:ea typeface="+mn-ea"/>
                <a:cs typeface="+mn-cs"/>
              </a:rPr>
              <a:t>Absences</a:t>
            </a:r>
          </a:p>
          <a:p>
            <a:r>
              <a:rPr lang="en-US" sz="1200" b="0" i="0" kern="1200" dirty="0">
                <a:solidFill>
                  <a:schemeClr val="tx1"/>
                </a:solidFill>
                <a:effectLst/>
                <a:latin typeface="+mn-lt"/>
                <a:ea typeface="+mn-ea"/>
                <a:cs typeface="+mn-cs"/>
              </a:rPr>
              <a:t>Benefits and pensions</a:t>
            </a:r>
          </a:p>
          <a:p>
            <a:r>
              <a:rPr lang="en-US" sz="1200" b="0" i="0" kern="1200" dirty="0">
                <a:solidFill>
                  <a:schemeClr val="tx1"/>
                </a:solidFill>
                <a:effectLst/>
                <a:latin typeface="+mn-lt"/>
                <a:ea typeface="+mn-ea"/>
                <a:cs typeface="+mn-cs"/>
              </a:rPr>
              <a:t>Involuntary deductions</a:t>
            </a:r>
          </a:p>
          <a:p>
            <a:r>
              <a:rPr lang="en-US" sz="1200" b="0" i="0" kern="1200" dirty="0">
                <a:solidFill>
                  <a:schemeClr val="tx1"/>
                </a:solidFill>
                <a:effectLst/>
                <a:latin typeface="+mn-lt"/>
                <a:ea typeface="+mn-ea"/>
                <a:cs typeface="+mn-cs"/>
              </a:rPr>
              <a:t>Statutory deductions</a:t>
            </a:r>
          </a:p>
          <a:p>
            <a:r>
              <a:rPr lang="en-US" sz="1200" b="0" i="0" kern="1200" dirty="0">
                <a:solidFill>
                  <a:schemeClr val="tx1"/>
                </a:solidFill>
                <a:effectLst/>
                <a:latin typeface="+mn-lt"/>
                <a:ea typeface="+mn-ea"/>
                <a:cs typeface="+mn-cs"/>
              </a:rPr>
              <a:t>Time card entries</a:t>
            </a:r>
          </a:p>
          <a:p>
            <a:endParaRPr lang="en-US" b="0" dirty="0">
              <a:solidFill>
                <a:srgbClr val="161513"/>
              </a:solidFill>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FFE39B1E-862B-473B-93B0-08C22546F301}" type="slidenum">
              <a:rPr lang="en-US" smtClean="0"/>
              <a:t>28</a:t>
            </a:fld>
            <a:endParaRPr lang="en-US"/>
          </a:p>
        </p:txBody>
      </p:sp>
    </p:spTree>
    <p:extLst>
      <p:ext uri="{BB962C8B-B14F-4D97-AF65-F5344CB8AC3E}">
        <p14:creationId xmlns:p14="http://schemas.microsoft.com/office/powerpoint/2010/main" val="3102560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https://docs.oracle.com/en/cloud/saas/human-resources/21a/faagp/calculation-entries.html#FAAGP4181745</a:t>
            </a:r>
          </a:p>
        </p:txBody>
      </p:sp>
      <p:sp>
        <p:nvSpPr>
          <p:cNvPr id="4" name="Slide Number Placeholder 3"/>
          <p:cNvSpPr>
            <a:spLocks noGrp="1"/>
          </p:cNvSpPr>
          <p:nvPr>
            <p:ph type="sldNum" sz="quarter" idx="5"/>
          </p:nvPr>
        </p:nvSpPr>
        <p:spPr/>
        <p:txBody>
          <a:bodyPr/>
          <a:lstStyle/>
          <a:p>
            <a:fld id="{FFE39B1E-862B-473B-93B0-08C22546F301}" type="slidenum">
              <a:rPr lang="en-US" smtClean="0"/>
              <a:t>34</a:t>
            </a:fld>
            <a:endParaRPr lang="en-US"/>
          </a:p>
        </p:txBody>
      </p:sp>
    </p:spTree>
    <p:extLst>
      <p:ext uri="{BB962C8B-B14F-4D97-AF65-F5344CB8AC3E}">
        <p14:creationId xmlns:p14="http://schemas.microsoft.com/office/powerpoint/2010/main" val="382884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https://docs.oracle.com/en/cloud/saas/human-resources/21a/faupf/quickpay-flows.html#FAUPF773683</a:t>
            </a:r>
          </a:p>
          <a:p>
            <a:endParaRPr lang="en-US" dirty="0"/>
          </a:p>
          <a:p>
            <a:endParaRPr lang="en-US" dirty="0"/>
          </a:p>
          <a:p>
            <a:r>
              <a:rPr lang="en-US" sz="1200" b="0" i="0" kern="1200" dirty="0">
                <a:solidFill>
                  <a:schemeClr val="tx1"/>
                </a:solidFill>
                <a:effectLst/>
                <a:latin typeface="+mn-lt"/>
                <a:ea typeface="+mn-ea"/>
                <a:cs typeface="+mn-cs"/>
              </a:rPr>
              <a:t>Simplified QuickPay task</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Process all QuickPay actions from a single page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Automatically populate parameters based on the effective date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Process one or more QuickPay flows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Process QuickPay immediately after updating a person's element, time card, or absence entries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E39B1E-862B-473B-93B0-08C22546F301}" type="slidenum">
              <a:rPr lang="en-US" smtClean="0"/>
              <a:t>40</a:t>
            </a:fld>
            <a:endParaRPr lang="en-US"/>
          </a:p>
        </p:txBody>
      </p:sp>
    </p:spTree>
    <p:extLst>
      <p:ext uri="{BB962C8B-B14F-4D97-AF65-F5344CB8AC3E}">
        <p14:creationId xmlns:p14="http://schemas.microsoft.com/office/powerpoint/2010/main" val="170130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https://docs.oracle.com/en/cloud/saas/human-resources/20d/faaus/view-and-verify-run-results.html#FAAUS3891181</a:t>
            </a:r>
          </a:p>
        </p:txBody>
      </p:sp>
      <p:sp>
        <p:nvSpPr>
          <p:cNvPr id="4" name="Slide Number Placeholder 3"/>
          <p:cNvSpPr>
            <a:spLocks noGrp="1"/>
          </p:cNvSpPr>
          <p:nvPr>
            <p:ph type="sldNum" sz="quarter" idx="5"/>
          </p:nvPr>
        </p:nvSpPr>
        <p:spPr/>
        <p:txBody>
          <a:bodyPr/>
          <a:lstStyle/>
          <a:p>
            <a:fld id="{FFE39B1E-862B-473B-93B0-08C22546F301}" type="slidenum">
              <a:rPr lang="en-US" smtClean="0"/>
              <a:t>45</a:t>
            </a:fld>
            <a:endParaRPr lang="en-US"/>
          </a:p>
        </p:txBody>
      </p:sp>
    </p:spTree>
    <p:extLst>
      <p:ext uri="{BB962C8B-B14F-4D97-AF65-F5344CB8AC3E}">
        <p14:creationId xmlns:p14="http://schemas.microsoft.com/office/powerpoint/2010/main" val="931040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https://docs.oracle.com/en/cloud/saas/human-resources/21a/faupf/payroll-flow-patterns.html#FAUPF2315796</a:t>
            </a:r>
          </a:p>
          <a:p>
            <a:pPr marL="0" indent="0">
              <a:buFont typeface="Arial" panose="020B0604020202020204" pitchFamily="34" charset="0"/>
              <a:buNone/>
            </a:pPr>
            <a:endParaRPr lang="en-US" dirty="0"/>
          </a:p>
          <a:p>
            <a:r>
              <a:rPr lang="en-US" sz="1200" b="0" i="0" kern="1200" dirty="0">
                <a:solidFill>
                  <a:schemeClr val="tx1"/>
                </a:solidFill>
                <a:effectLst/>
                <a:latin typeface="+mn-lt"/>
                <a:ea typeface="+mn-ea"/>
                <a:cs typeface="+mn-cs"/>
              </a:rPr>
              <a:t>Submit a Flow</a:t>
            </a:r>
          </a:p>
          <a:p>
            <a:pPr fontAlgn="t"/>
            <a:r>
              <a:rPr lang="en-US" sz="1200" b="1" i="0" u="none" strike="noStrike" kern="1200" dirty="0">
                <a:solidFill>
                  <a:schemeClr val="tx1"/>
                </a:solidFill>
                <a:effectLst/>
                <a:latin typeface="+mn-lt"/>
                <a:ea typeface="+mn-ea"/>
                <a:cs typeface="+mn-cs"/>
                <a:hlinkClick r:id="rId3" tooltip="DEL - Payroll | Submitting a Payroll Flow "/>
              </a:rPr>
              <a:t>Watch video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Submit a Flow page to submit a flow. You can submit these flow types from the flow submission page:</a:t>
            </a:r>
          </a:p>
          <a:p>
            <a:r>
              <a:rPr lang="en-US" sz="1200" b="0" i="0" kern="1200" dirty="0">
                <a:solidFill>
                  <a:schemeClr val="tx1"/>
                </a:solidFill>
                <a:effectLst/>
                <a:latin typeface="+mn-lt"/>
                <a:ea typeface="+mn-ea"/>
                <a:cs typeface="+mn-cs"/>
              </a:rPr>
              <a:t>Process, such as Calculate Payroll. This type of flow has a single task.</a:t>
            </a:r>
          </a:p>
          <a:p>
            <a:r>
              <a:rPr lang="en-US" sz="1200" b="0" i="0" kern="1200" dirty="0">
                <a:solidFill>
                  <a:schemeClr val="tx1"/>
                </a:solidFill>
                <a:effectLst/>
                <a:latin typeface="+mn-lt"/>
                <a:ea typeface="+mn-ea"/>
                <a:cs typeface="+mn-cs"/>
              </a:rPr>
              <a:t>Report, such as the Run Payroll Activity Report. This type of flow has a single task.</a:t>
            </a:r>
          </a:p>
          <a:p>
            <a:r>
              <a:rPr lang="en-US" sz="1200" b="0" i="0" kern="1200" dirty="0">
                <a:solidFill>
                  <a:schemeClr val="tx1"/>
                </a:solidFill>
                <a:effectLst/>
                <a:latin typeface="+mn-lt"/>
                <a:ea typeface="+mn-ea"/>
                <a:cs typeface="+mn-cs"/>
              </a:rPr>
              <a:t>Data Load, such as a task that loads payroll setup objects into the Oracle HCM Cloud application stage tables.</a:t>
            </a:r>
          </a:p>
          <a:p>
            <a:r>
              <a:rPr lang="en-US" sz="1200" b="0" i="0" kern="1200" dirty="0">
                <a:solidFill>
                  <a:schemeClr val="tx1"/>
                </a:solidFill>
                <a:effectLst/>
                <a:latin typeface="+mn-lt"/>
                <a:ea typeface="+mn-ea"/>
                <a:cs typeface="+mn-cs"/>
              </a:rPr>
              <a:t>Task Flow, such as the Payroll Cycle, which lists the payroll tasks to complete for a payroll period in a best practice flow.</a:t>
            </a:r>
          </a:p>
          <a:p>
            <a:r>
              <a:rPr lang="en-US" sz="1200" b="0" i="0" kern="1200" dirty="0">
                <a:solidFill>
                  <a:schemeClr val="tx1"/>
                </a:solidFill>
                <a:effectLst/>
                <a:latin typeface="+mn-lt"/>
                <a:ea typeface="+mn-ea"/>
                <a:cs typeface="+mn-cs"/>
              </a:rPr>
              <a:t>Navigate to </a:t>
            </a:r>
            <a:r>
              <a:rPr lang="en-US" sz="1200" b="1" i="0" kern="1200" dirty="0">
                <a:solidFill>
                  <a:schemeClr val="tx1"/>
                </a:solidFill>
                <a:effectLst/>
                <a:latin typeface="+mn-lt"/>
                <a:ea typeface="+mn-ea"/>
                <a:cs typeface="+mn-cs"/>
              </a:rPr>
              <a:t>My Client Groups &gt; Payroll </a:t>
            </a:r>
            <a:r>
              <a:rPr lang="en-US" sz="1200" b="0" i="0" kern="1200" dirty="0">
                <a:solidFill>
                  <a:schemeClr val="tx1"/>
                </a:solidFill>
                <a:effectLst/>
                <a:latin typeface="+mn-lt"/>
                <a:ea typeface="+mn-ea"/>
                <a:cs typeface="+mn-cs"/>
              </a:rPr>
              <a:t>from your Home page and click </a:t>
            </a:r>
            <a:r>
              <a:rPr lang="en-US" sz="1200" b="1" i="0" kern="1200" dirty="0">
                <a:solidFill>
                  <a:schemeClr val="tx1"/>
                </a:solidFill>
                <a:effectLst/>
                <a:latin typeface="+mn-lt"/>
                <a:ea typeface="+mn-ea"/>
                <a:cs typeface="+mn-cs"/>
              </a:rPr>
              <a:t>Submit a Flow</a:t>
            </a:r>
            <a:r>
              <a:rPr lang="en-US" sz="1200" b="0" i="0" kern="1200" dirty="0">
                <a:solidFill>
                  <a:schemeClr val="tx1"/>
                </a:solidFill>
                <a:effectLst/>
                <a:latin typeface="+mn-lt"/>
                <a:ea typeface="+mn-ea"/>
                <a:cs typeface="+mn-cs"/>
              </a:rPr>
              <a:t> under the Flow Submission and Results section. The Submit a Flow page opens.</a:t>
            </a:r>
          </a:p>
          <a:p>
            <a:r>
              <a:rPr lang="en-US" sz="1200" b="0" i="0" kern="1200" dirty="0">
                <a:solidFill>
                  <a:schemeClr val="tx1"/>
                </a:solidFill>
                <a:effectLst/>
                <a:latin typeface="+mn-lt"/>
                <a:ea typeface="+mn-ea"/>
                <a:cs typeface="+mn-cs"/>
              </a:rPr>
              <a:t>What You Can Do on the Submit a Flow Page</a:t>
            </a:r>
          </a:p>
          <a:p>
            <a:r>
              <a:rPr lang="en-US" sz="1200" b="0" i="0" kern="1200" dirty="0">
                <a:solidFill>
                  <a:schemeClr val="tx1"/>
                </a:solidFill>
                <a:effectLst/>
                <a:latin typeface="+mn-lt"/>
                <a:ea typeface="+mn-ea"/>
                <a:cs typeface="+mn-cs"/>
              </a:rPr>
              <a:t>Search on the flow pattern name or use the filters on this page to select the flow pattern you want to submit. Use the </a:t>
            </a:r>
            <a:r>
              <a:rPr lang="en-US" sz="1200" b="1" i="0" kern="1200" dirty="0">
                <a:solidFill>
                  <a:schemeClr val="tx1"/>
                </a:solidFill>
                <a:effectLst/>
                <a:latin typeface="+mn-lt"/>
                <a:ea typeface="+mn-ea"/>
                <a:cs typeface="+mn-cs"/>
              </a:rPr>
              <a:t>Show Filters </a:t>
            </a:r>
            <a:r>
              <a:rPr lang="en-US" sz="1200" b="0" i="0" kern="1200" dirty="0">
                <a:solidFill>
                  <a:schemeClr val="tx1"/>
                </a:solidFill>
                <a:effectLst/>
                <a:latin typeface="+mn-lt"/>
                <a:ea typeface="+mn-ea"/>
                <a:cs typeface="+mn-cs"/>
              </a:rPr>
              <a:t>field to view the fields on which you can filter.</a:t>
            </a:r>
          </a:p>
          <a:p>
            <a:r>
              <a:rPr lang="en-US" sz="1200" b="0" i="0" kern="1200" dirty="0">
                <a:solidFill>
                  <a:schemeClr val="tx1"/>
                </a:solidFill>
                <a:effectLst/>
                <a:latin typeface="+mn-lt"/>
                <a:ea typeface="+mn-ea"/>
                <a:cs typeface="+mn-cs"/>
              </a:rPr>
              <a:t>Select an LDG to narrow your search to flows specific to the selected LDG.</a:t>
            </a:r>
          </a:p>
          <a:p>
            <a:r>
              <a:rPr lang="en-US" sz="1200" b="0" i="0" kern="1200" dirty="0">
                <a:solidFill>
                  <a:schemeClr val="tx1"/>
                </a:solidFill>
                <a:effectLst/>
                <a:latin typeface="+mn-lt"/>
                <a:ea typeface="+mn-ea"/>
                <a:cs typeface="+mn-cs"/>
              </a:rPr>
              <a:t>After you search and select the flow, the Submit a Flow page opens. Follow these steps to submit the flow from this page:</a:t>
            </a:r>
          </a:p>
          <a:p>
            <a:r>
              <a:rPr lang="en-US" sz="1200" b="0" i="0" kern="1200" dirty="0">
                <a:solidFill>
                  <a:schemeClr val="tx1"/>
                </a:solidFill>
                <a:effectLst/>
                <a:latin typeface="+mn-lt"/>
                <a:ea typeface="+mn-ea"/>
                <a:cs typeface="+mn-cs"/>
              </a:rPr>
              <a:t>Enter a name for the instance of the flow that you're about to submit. For example, if you're submitting the Calculate Payroll flow pattern for a weekly payroll run, enter a flow name that uniquely identifies the payroll run, such as 'Weekly Payroll 10/10/19'.</a:t>
            </a:r>
          </a:p>
          <a:p>
            <a:r>
              <a:rPr lang="en-US" sz="1200" b="1" i="0" kern="1200" dirty="0">
                <a:solidFill>
                  <a:schemeClr val="tx1"/>
                </a:solidFill>
                <a:effectLst/>
                <a:latin typeface="+mn-lt"/>
                <a:ea typeface="+mn-ea"/>
                <a:cs typeface="+mn-cs"/>
              </a:rPr>
              <a:t>Note: </a:t>
            </a:r>
            <a:r>
              <a:rPr lang="en-US" sz="1200" b="0" i="0" kern="1200" dirty="0">
                <a:solidFill>
                  <a:schemeClr val="tx1"/>
                </a:solidFill>
                <a:effectLst/>
                <a:latin typeface="+mn-lt"/>
                <a:ea typeface="+mn-ea"/>
                <a:cs typeface="+mn-cs"/>
              </a:rPr>
              <a:t>It's best practice to enter a name that includes the payroll period, so that it's easier to identify later.</a:t>
            </a:r>
          </a:p>
          <a:p>
            <a:r>
              <a:rPr lang="en-US" sz="1200" b="0" i="0" kern="1200" dirty="0">
                <a:solidFill>
                  <a:schemeClr val="tx1"/>
                </a:solidFill>
                <a:effectLst/>
                <a:latin typeface="+mn-lt"/>
                <a:ea typeface="+mn-ea"/>
                <a:cs typeface="+mn-cs"/>
              </a:rPr>
              <a:t>Use the Parameters section to enter the flow parameters, including, process date, run type, and payroll. The flow pattern controls which parameters are available on the page.</a:t>
            </a:r>
          </a:p>
          <a:p>
            <a:r>
              <a:rPr lang="en-US" sz="1200" b="0" i="0" kern="1200" dirty="0">
                <a:solidFill>
                  <a:schemeClr val="tx1"/>
                </a:solidFill>
                <a:effectLst/>
                <a:latin typeface="+mn-lt"/>
                <a:ea typeface="+mn-ea"/>
                <a:cs typeface="+mn-cs"/>
              </a:rPr>
              <a:t>Use the Schedule section to schedule the flow. You can use a predefined schedule if available or select 'As soon as possible' to run the flow as soon as you submit the flow.</a:t>
            </a:r>
          </a:p>
          <a:p>
            <a:r>
              <a:rPr lang="en-US" sz="1200" b="0" i="0" kern="1200" dirty="0">
                <a:solidFill>
                  <a:schemeClr val="tx1"/>
                </a:solidFill>
                <a:effectLst/>
                <a:latin typeface="+mn-lt"/>
                <a:ea typeface="+mn-ea"/>
                <a:cs typeface="+mn-cs"/>
              </a:rPr>
              <a:t>Use the Linked Flows section to link another flow to your current flow, or link your current flow to another flow. Your data security access controls which flows you can view and submit, and therefore, which flows you can connect. For more information, refer to the 'Examples of Linking Flows' topic in the Help Center.</a:t>
            </a:r>
          </a:p>
          <a:p>
            <a:r>
              <a:rPr lang="en-US" sz="1200" b="0" i="0" kern="1200" dirty="0">
                <a:solidFill>
                  <a:schemeClr val="tx1"/>
                </a:solidFill>
                <a:effectLst/>
                <a:latin typeface="+mn-lt"/>
                <a:ea typeface="+mn-ea"/>
                <a:cs typeface="+mn-cs"/>
              </a:rPr>
              <a:t>If you have enabled logging, a message appears on the page to indicate that logging is enabled. Before submission of the flow, either disable logging of the defaulted group or select another process configuration group that doesn't have logging enabled. For more information, refer to 'Enable Logging for Payroll Flows ' topic in the Help Center.</a:t>
            </a:r>
          </a:p>
          <a:p>
            <a:r>
              <a:rPr lang="en-US" sz="1200" b="0" i="0" kern="1200" dirty="0">
                <a:solidFill>
                  <a:schemeClr val="tx1"/>
                </a:solidFill>
                <a:effectLst/>
                <a:latin typeface="+mn-lt"/>
                <a:ea typeface="+mn-ea"/>
                <a:cs typeface="+mn-cs"/>
              </a:rPr>
              <a:t>When you submit the flow, you're taken to the Checklist page. Monitor and manage the tasks within the flow from the Checklist page.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FE39B1E-862B-473B-93B0-08C22546F301}" type="slidenum">
              <a:rPr lang="en-US" smtClean="0"/>
              <a:t>51</a:t>
            </a:fld>
            <a:endParaRPr lang="en-US"/>
          </a:p>
        </p:txBody>
      </p:sp>
    </p:spTree>
    <p:extLst>
      <p:ext uri="{BB962C8B-B14F-4D97-AF65-F5344CB8AC3E}">
        <p14:creationId xmlns:p14="http://schemas.microsoft.com/office/powerpoint/2010/main" val="3137273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https://docs.oracle.com/en/cloud/saas/human-resources/20b/faupf/submit-and-monitor-flows.html#FAUPF3966286</a:t>
            </a:r>
          </a:p>
          <a:p>
            <a:pPr marL="0" indent="0">
              <a:buFont typeface="Arial" panose="020B0604020202020204" pitchFamily="34" charset="0"/>
              <a:buNone/>
            </a:pPr>
            <a:endParaRPr lang="en-US" dirty="0"/>
          </a:p>
          <a:p>
            <a:r>
              <a:rPr lang="en-US" sz="1200" b="0" i="0" kern="1200" dirty="0">
                <a:solidFill>
                  <a:schemeClr val="tx1"/>
                </a:solidFill>
                <a:effectLst/>
                <a:latin typeface="+mn-lt"/>
                <a:ea typeface="+mn-ea"/>
                <a:cs typeface="+mn-cs"/>
              </a:rPr>
              <a:t>View Flows</a:t>
            </a:r>
          </a:p>
          <a:p>
            <a:r>
              <a:rPr lang="en-US" sz="1200" b="0" i="0" kern="1200" dirty="0">
                <a:solidFill>
                  <a:schemeClr val="tx1"/>
                </a:solidFill>
                <a:effectLst/>
                <a:latin typeface="+mn-lt"/>
                <a:ea typeface="+mn-ea"/>
                <a:cs typeface="+mn-cs"/>
              </a:rPr>
              <a:t>Use the View Flows page to view the status of submitted flows that are in progress and require your attention. The flows on this page display a high-level status of the flow.</a:t>
            </a:r>
          </a:p>
          <a:p>
            <a:r>
              <a:rPr lang="en-US" sz="1200" b="0" i="0" kern="1200" dirty="0">
                <a:solidFill>
                  <a:schemeClr val="tx1"/>
                </a:solidFill>
                <a:effectLst/>
                <a:latin typeface="+mn-lt"/>
                <a:ea typeface="+mn-ea"/>
                <a:cs typeface="+mn-cs"/>
              </a:rPr>
              <a:t>To open the View Flows page, navigate to </a:t>
            </a:r>
            <a:r>
              <a:rPr lang="en-US" sz="1200" b="1" i="0" kern="1200" dirty="0">
                <a:solidFill>
                  <a:schemeClr val="tx1"/>
                </a:solidFill>
                <a:effectLst/>
                <a:latin typeface="+mn-lt"/>
                <a:ea typeface="+mn-ea"/>
                <a:cs typeface="+mn-cs"/>
              </a:rPr>
              <a:t>My Client Groups &gt; Payroll</a:t>
            </a:r>
            <a:r>
              <a:rPr lang="en-US" sz="1200" b="0" i="0" kern="1200" dirty="0">
                <a:solidFill>
                  <a:schemeClr val="tx1"/>
                </a:solidFill>
                <a:effectLst/>
                <a:latin typeface="+mn-lt"/>
                <a:ea typeface="+mn-ea"/>
                <a:cs typeface="+mn-cs"/>
              </a:rPr>
              <a:t> from your Home page and click </a:t>
            </a:r>
            <a:r>
              <a:rPr lang="en-US" sz="1200" b="1" i="0" kern="1200" dirty="0">
                <a:solidFill>
                  <a:schemeClr val="tx1"/>
                </a:solidFill>
                <a:effectLst/>
                <a:latin typeface="+mn-lt"/>
                <a:ea typeface="+mn-ea"/>
                <a:cs typeface="+mn-cs"/>
              </a:rPr>
              <a:t>View Flows</a:t>
            </a:r>
            <a:r>
              <a:rPr lang="en-US" sz="1200" b="0" i="0" kern="1200" dirty="0">
                <a:solidFill>
                  <a:schemeClr val="tx1"/>
                </a:solidFill>
                <a:effectLst/>
                <a:latin typeface="+mn-lt"/>
                <a:ea typeface="+mn-ea"/>
                <a:cs typeface="+mn-cs"/>
              </a:rPr>
              <a:t> under the Flow Submission and Results section.</a:t>
            </a:r>
          </a:p>
          <a:p>
            <a:r>
              <a:rPr lang="en-US" sz="1200" b="0" i="0" kern="1200" dirty="0">
                <a:solidFill>
                  <a:schemeClr val="tx1"/>
                </a:solidFill>
                <a:effectLst/>
                <a:latin typeface="+mn-lt"/>
                <a:ea typeface="+mn-ea"/>
                <a:cs typeface="+mn-cs"/>
              </a:rPr>
              <a:t>The View Flows page displays the overall status of a flow, and each task within the flow can have a different status.</a:t>
            </a:r>
          </a:p>
          <a:p>
            <a:r>
              <a:rPr lang="en-US" sz="1200" b="0" i="0" kern="1200" dirty="0">
                <a:solidFill>
                  <a:schemeClr val="tx1"/>
                </a:solidFill>
                <a:effectLst/>
                <a:latin typeface="+mn-lt"/>
                <a:ea typeface="+mn-ea"/>
                <a:cs typeface="+mn-cs"/>
              </a:rPr>
              <a:t>For this reason, the View Flows page displays the flow status based on the flow hierarchy. The flow hierarchy is used to display a flow status based on the task within the flow that has the most critical status.</a:t>
            </a:r>
          </a:p>
          <a:p>
            <a:r>
              <a:rPr lang="en-US" sz="1200" b="0" i="0" kern="1200" dirty="0">
                <a:solidFill>
                  <a:schemeClr val="tx1"/>
                </a:solidFill>
                <a:effectLst/>
                <a:latin typeface="+mn-lt"/>
                <a:ea typeface="+mn-ea"/>
                <a:cs typeface="+mn-cs"/>
              </a:rPr>
              <a:t>What You Can Do on the View Flows Page</a:t>
            </a:r>
          </a:p>
          <a:p>
            <a:r>
              <a:rPr lang="en-US" sz="1200" b="0" i="0" kern="1200" dirty="0">
                <a:solidFill>
                  <a:schemeClr val="tx1"/>
                </a:solidFill>
                <a:effectLst/>
                <a:latin typeface="+mn-lt"/>
                <a:ea typeface="+mn-ea"/>
                <a:cs typeface="+mn-cs"/>
              </a:rPr>
              <a:t>Search on the flow pattern name or use the filters on this page to select the flow pattern you want to submit. Use the </a:t>
            </a:r>
            <a:r>
              <a:rPr lang="en-US" sz="1200" b="1" i="0" kern="1200" dirty="0">
                <a:solidFill>
                  <a:schemeClr val="tx1"/>
                </a:solidFill>
                <a:effectLst/>
                <a:latin typeface="+mn-lt"/>
                <a:ea typeface="+mn-ea"/>
                <a:cs typeface="+mn-cs"/>
              </a:rPr>
              <a:t>Show Filters</a:t>
            </a:r>
            <a:r>
              <a:rPr lang="en-US" sz="1200" b="0" i="0" kern="1200" dirty="0">
                <a:solidFill>
                  <a:schemeClr val="tx1"/>
                </a:solidFill>
                <a:effectLst/>
                <a:latin typeface="+mn-lt"/>
                <a:ea typeface="+mn-ea"/>
                <a:cs typeface="+mn-cs"/>
              </a:rPr>
              <a:t> field to view the fields on which you can filter.</a:t>
            </a:r>
          </a:p>
          <a:p>
            <a:r>
              <a:rPr lang="en-US" sz="1200" b="0" i="0" kern="1200" dirty="0">
                <a:solidFill>
                  <a:schemeClr val="tx1"/>
                </a:solidFill>
                <a:effectLst/>
                <a:latin typeface="+mn-lt"/>
                <a:ea typeface="+mn-ea"/>
                <a:cs typeface="+mn-cs"/>
              </a:rPr>
              <a:t>You can filter on a wide range of filter choices such as Legislative Data Group, payroll, submission date, submitted by, flow type, flow patterns, flow status, and so on.</a:t>
            </a:r>
          </a:p>
          <a:p>
            <a:r>
              <a:rPr lang="en-US" sz="1200" b="0" i="0" kern="1200" dirty="0">
                <a:solidFill>
                  <a:schemeClr val="tx1"/>
                </a:solidFill>
                <a:effectLst/>
                <a:latin typeface="+mn-lt"/>
                <a:ea typeface="+mn-ea"/>
                <a:cs typeface="+mn-cs"/>
              </a:rPr>
              <a:t>Use the Submission date to filter and view at a glance active flows submitted:</a:t>
            </a:r>
          </a:p>
          <a:p>
            <a:r>
              <a:rPr lang="en-US" sz="1200" b="0" i="0" kern="1200" dirty="0">
                <a:solidFill>
                  <a:schemeClr val="tx1"/>
                </a:solidFill>
                <a:effectLst/>
                <a:latin typeface="+mn-lt"/>
                <a:ea typeface="+mn-ea"/>
                <a:cs typeface="+mn-cs"/>
              </a:rPr>
              <a:t>On the same day</a:t>
            </a:r>
          </a:p>
          <a:p>
            <a:r>
              <a:rPr lang="en-US" sz="1200" b="0" i="0" kern="1200" dirty="0">
                <a:solidFill>
                  <a:schemeClr val="tx1"/>
                </a:solidFill>
                <a:effectLst/>
                <a:latin typeface="+mn-lt"/>
                <a:ea typeface="+mn-ea"/>
                <a:cs typeface="+mn-cs"/>
              </a:rPr>
              <a:t>In the last seven days</a:t>
            </a:r>
          </a:p>
          <a:p>
            <a:r>
              <a:rPr lang="en-US" sz="1200" b="0" i="0" kern="1200" dirty="0">
                <a:solidFill>
                  <a:schemeClr val="tx1"/>
                </a:solidFill>
                <a:effectLst/>
                <a:latin typeface="+mn-lt"/>
                <a:ea typeface="+mn-ea"/>
                <a:cs typeface="+mn-cs"/>
              </a:rPr>
              <a:t>Within a date range</a:t>
            </a:r>
          </a:p>
          <a:p>
            <a:r>
              <a:rPr lang="en-US" sz="1200" b="0" i="0" kern="1200" dirty="0">
                <a:solidFill>
                  <a:schemeClr val="tx1"/>
                </a:solidFill>
                <a:effectLst/>
                <a:latin typeface="+mn-lt"/>
                <a:ea typeface="+mn-ea"/>
                <a:cs typeface="+mn-cs"/>
              </a:rPr>
              <a:t>After you search and select the flow, you can perform these tasks on the View Flows page:</a:t>
            </a:r>
          </a:p>
          <a:p>
            <a:r>
              <a:rPr lang="en-US" sz="1200" b="0" i="0" kern="1200" dirty="0">
                <a:solidFill>
                  <a:schemeClr val="tx1"/>
                </a:solidFill>
                <a:effectLst/>
                <a:latin typeface="+mn-lt"/>
                <a:ea typeface="+mn-ea"/>
                <a:cs typeface="+mn-cs"/>
              </a:rPr>
              <a:t>Monitor and track all tasks within the flow.</a:t>
            </a:r>
          </a:p>
          <a:p>
            <a:r>
              <a:rPr lang="en-US" sz="1200" b="0" i="0" kern="1200" dirty="0">
                <a:solidFill>
                  <a:schemeClr val="tx1"/>
                </a:solidFill>
                <a:effectLst/>
                <a:latin typeface="+mn-lt"/>
                <a:ea typeface="+mn-ea"/>
                <a:cs typeface="+mn-cs"/>
              </a:rPr>
              <a:t>Monitor issues with the flow such as processes in error, and review processes that are running slower than average.</a:t>
            </a:r>
          </a:p>
          <a:p>
            <a:r>
              <a:rPr lang="en-US" sz="1200" b="0" i="0" kern="1200" dirty="0">
                <a:solidFill>
                  <a:schemeClr val="tx1"/>
                </a:solidFill>
                <a:effectLst/>
                <a:latin typeface="+mn-lt"/>
                <a:ea typeface="+mn-ea"/>
                <a:cs typeface="+mn-cs"/>
              </a:rPr>
              <a:t>Select a task to go to the Checklist page or Process Results page.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FE39B1E-862B-473B-93B0-08C22546F301}" type="slidenum">
              <a:rPr lang="en-US" smtClean="0"/>
              <a:t>56</a:t>
            </a:fld>
            <a:endParaRPr lang="en-US"/>
          </a:p>
        </p:txBody>
      </p:sp>
    </p:spTree>
    <p:extLst>
      <p:ext uri="{BB962C8B-B14F-4D97-AF65-F5344CB8AC3E}">
        <p14:creationId xmlns:p14="http://schemas.microsoft.com/office/powerpoint/2010/main" val="534287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6DEF-27E9-42C7-B332-C1BF87E54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E2BABF-5BE5-4644-A605-D45D6392FA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AE0E82-24D1-47DE-9AFF-AACEC9DC8FC1}"/>
              </a:ext>
            </a:extLst>
          </p:cNvPr>
          <p:cNvSpPr>
            <a:spLocks noGrp="1"/>
          </p:cNvSpPr>
          <p:nvPr>
            <p:ph type="dt" sz="half" idx="10"/>
          </p:nvPr>
        </p:nvSpPr>
        <p:spPr/>
        <p:txBody>
          <a:bodyPr/>
          <a:lstStyle/>
          <a:p>
            <a:fld id="{C78C8973-9D24-4B96-9799-464C3A5A9731}" type="datetimeFigureOut">
              <a:rPr lang="en-US" smtClean="0"/>
              <a:t>2/15/2023</a:t>
            </a:fld>
            <a:endParaRPr lang="en-US"/>
          </a:p>
        </p:txBody>
      </p:sp>
      <p:sp>
        <p:nvSpPr>
          <p:cNvPr id="5" name="Footer Placeholder 4">
            <a:extLst>
              <a:ext uri="{FF2B5EF4-FFF2-40B4-BE49-F238E27FC236}">
                <a16:creationId xmlns:a16="http://schemas.microsoft.com/office/drawing/2014/main" id="{02C9F4D4-EE7A-44F8-87DE-8AD8064DD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72B6F-4BB2-495D-8698-511DECFC1F9B}"/>
              </a:ext>
            </a:extLst>
          </p:cNvPr>
          <p:cNvSpPr>
            <a:spLocks noGrp="1"/>
          </p:cNvSpPr>
          <p:nvPr>
            <p:ph type="sldNum" sz="quarter" idx="12"/>
          </p:nvPr>
        </p:nvSpPr>
        <p:spPr/>
        <p:txBody>
          <a:bodyPr/>
          <a:lstStyle/>
          <a:p>
            <a:fld id="{DFEFED2C-71D2-4289-8875-B2E9D9E987E1}" type="slidenum">
              <a:rPr lang="en-US" smtClean="0"/>
              <a:t>‹#›</a:t>
            </a:fld>
            <a:endParaRPr lang="en-US"/>
          </a:p>
        </p:txBody>
      </p:sp>
    </p:spTree>
    <p:extLst>
      <p:ext uri="{BB962C8B-B14F-4D97-AF65-F5344CB8AC3E}">
        <p14:creationId xmlns:p14="http://schemas.microsoft.com/office/powerpoint/2010/main" val="3348502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4B46-5B4D-46E9-A04A-7F3761A977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A82540-2712-47BE-A68F-9A89D3018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6E2FF-2C94-44C7-819B-34B30F4C560F}"/>
              </a:ext>
            </a:extLst>
          </p:cNvPr>
          <p:cNvSpPr>
            <a:spLocks noGrp="1"/>
          </p:cNvSpPr>
          <p:nvPr>
            <p:ph type="dt" sz="half" idx="10"/>
          </p:nvPr>
        </p:nvSpPr>
        <p:spPr/>
        <p:txBody>
          <a:bodyPr/>
          <a:lstStyle/>
          <a:p>
            <a:fld id="{C78C8973-9D24-4B96-9799-464C3A5A9731}" type="datetimeFigureOut">
              <a:rPr lang="en-US" smtClean="0"/>
              <a:t>2/15/2023</a:t>
            </a:fld>
            <a:endParaRPr lang="en-US"/>
          </a:p>
        </p:txBody>
      </p:sp>
      <p:sp>
        <p:nvSpPr>
          <p:cNvPr id="5" name="Footer Placeholder 4">
            <a:extLst>
              <a:ext uri="{FF2B5EF4-FFF2-40B4-BE49-F238E27FC236}">
                <a16:creationId xmlns:a16="http://schemas.microsoft.com/office/drawing/2014/main" id="{6A4EE446-34A4-494F-8AB2-F9806425A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FD160-540D-4CF2-97CB-BD42ABD1A310}"/>
              </a:ext>
            </a:extLst>
          </p:cNvPr>
          <p:cNvSpPr>
            <a:spLocks noGrp="1"/>
          </p:cNvSpPr>
          <p:nvPr>
            <p:ph type="sldNum" sz="quarter" idx="12"/>
          </p:nvPr>
        </p:nvSpPr>
        <p:spPr/>
        <p:txBody>
          <a:bodyPr/>
          <a:lstStyle/>
          <a:p>
            <a:fld id="{DFEFED2C-71D2-4289-8875-B2E9D9E987E1}" type="slidenum">
              <a:rPr lang="en-US" smtClean="0"/>
              <a:t>‹#›</a:t>
            </a:fld>
            <a:endParaRPr lang="en-US"/>
          </a:p>
        </p:txBody>
      </p:sp>
    </p:spTree>
    <p:extLst>
      <p:ext uri="{BB962C8B-B14F-4D97-AF65-F5344CB8AC3E}">
        <p14:creationId xmlns:p14="http://schemas.microsoft.com/office/powerpoint/2010/main" val="1923501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36D0A1-283E-41BA-B335-D1EEC46CB8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8B2F0F-97A6-4DA3-957A-67E88610BD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9A782-E353-4A47-9B0E-0742C5C5415F}"/>
              </a:ext>
            </a:extLst>
          </p:cNvPr>
          <p:cNvSpPr>
            <a:spLocks noGrp="1"/>
          </p:cNvSpPr>
          <p:nvPr>
            <p:ph type="dt" sz="half" idx="10"/>
          </p:nvPr>
        </p:nvSpPr>
        <p:spPr/>
        <p:txBody>
          <a:bodyPr/>
          <a:lstStyle/>
          <a:p>
            <a:fld id="{C78C8973-9D24-4B96-9799-464C3A5A9731}" type="datetimeFigureOut">
              <a:rPr lang="en-US" smtClean="0"/>
              <a:t>2/15/2023</a:t>
            </a:fld>
            <a:endParaRPr lang="en-US"/>
          </a:p>
        </p:txBody>
      </p:sp>
      <p:sp>
        <p:nvSpPr>
          <p:cNvPr id="5" name="Footer Placeholder 4">
            <a:extLst>
              <a:ext uri="{FF2B5EF4-FFF2-40B4-BE49-F238E27FC236}">
                <a16:creationId xmlns:a16="http://schemas.microsoft.com/office/drawing/2014/main" id="{87AA4BED-BCC9-40DD-961F-A76F3003F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416EE-EEDA-4407-9315-A4AF45A08725}"/>
              </a:ext>
            </a:extLst>
          </p:cNvPr>
          <p:cNvSpPr>
            <a:spLocks noGrp="1"/>
          </p:cNvSpPr>
          <p:nvPr>
            <p:ph type="sldNum" sz="quarter" idx="12"/>
          </p:nvPr>
        </p:nvSpPr>
        <p:spPr/>
        <p:txBody>
          <a:bodyPr/>
          <a:lstStyle/>
          <a:p>
            <a:fld id="{DFEFED2C-71D2-4289-8875-B2E9D9E987E1}" type="slidenum">
              <a:rPr lang="en-US" smtClean="0"/>
              <a:t>‹#›</a:t>
            </a:fld>
            <a:endParaRPr lang="en-US"/>
          </a:p>
        </p:txBody>
      </p:sp>
    </p:spTree>
    <p:extLst>
      <p:ext uri="{BB962C8B-B14F-4D97-AF65-F5344CB8AC3E}">
        <p14:creationId xmlns:p14="http://schemas.microsoft.com/office/powerpoint/2010/main" val="158818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8969-F3CE-432F-9C1E-62E24E42D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9DDC7A-1D8D-48BA-8C9A-1F38031910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2C8EA-3003-4670-A351-6BCAA5E81DBE}"/>
              </a:ext>
            </a:extLst>
          </p:cNvPr>
          <p:cNvSpPr>
            <a:spLocks noGrp="1"/>
          </p:cNvSpPr>
          <p:nvPr>
            <p:ph type="dt" sz="half" idx="10"/>
          </p:nvPr>
        </p:nvSpPr>
        <p:spPr/>
        <p:txBody>
          <a:bodyPr/>
          <a:lstStyle/>
          <a:p>
            <a:fld id="{C78C8973-9D24-4B96-9799-464C3A5A9731}" type="datetimeFigureOut">
              <a:rPr lang="en-US" smtClean="0"/>
              <a:t>2/15/2023</a:t>
            </a:fld>
            <a:endParaRPr lang="en-US"/>
          </a:p>
        </p:txBody>
      </p:sp>
      <p:sp>
        <p:nvSpPr>
          <p:cNvPr id="5" name="Footer Placeholder 4">
            <a:extLst>
              <a:ext uri="{FF2B5EF4-FFF2-40B4-BE49-F238E27FC236}">
                <a16:creationId xmlns:a16="http://schemas.microsoft.com/office/drawing/2014/main" id="{64BA2C27-737C-48EF-8A09-203A689A2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12383-2F0B-428D-989B-DAC0314FC9A6}"/>
              </a:ext>
            </a:extLst>
          </p:cNvPr>
          <p:cNvSpPr>
            <a:spLocks noGrp="1"/>
          </p:cNvSpPr>
          <p:nvPr>
            <p:ph type="sldNum" sz="quarter" idx="12"/>
          </p:nvPr>
        </p:nvSpPr>
        <p:spPr/>
        <p:txBody>
          <a:bodyPr/>
          <a:lstStyle/>
          <a:p>
            <a:fld id="{DFEFED2C-71D2-4289-8875-B2E9D9E987E1}" type="slidenum">
              <a:rPr lang="en-US" smtClean="0"/>
              <a:t>‹#›</a:t>
            </a:fld>
            <a:endParaRPr lang="en-US"/>
          </a:p>
        </p:txBody>
      </p:sp>
    </p:spTree>
    <p:extLst>
      <p:ext uri="{BB962C8B-B14F-4D97-AF65-F5344CB8AC3E}">
        <p14:creationId xmlns:p14="http://schemas.microsoft.com/office/powerpoint/2010/main" val="3135260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ADE8-8FC0-4C5F-B28C-B2118CB7C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0CF208-EACA-47CF-AB24-34A9BC15A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74851C-2713-460E-AF07-FC6F0242EF21}"/>
              </a:ext>
            </a:extLst>
          </p:cNvPr>
          <p:cNvSpPr>
            <a:spLocks noGrp="1"/>
          </p:cNvSpPr>
          <p:nvPr>
            <p:ph type="dt" sz="half" idx="10"/>
          </p:nvPr>
        </p:nvSpPr>
        <p:spPr/>
        <p:txBody>
          <a:bodyPr/>
          <a:lstStyle/>
          <a:p>
            <a:fld id="{C78C8973-9D24-4B96-9799-464C3A5A9731}" type="datetimeFigureOut">
              <a:rPr lang="en-US" smtClean="0"/>
              <a:t>2/15/2023</a:t>
            </a:fld>
            <a:endParaRPr lang="en-US"/>
          </a:p>
        </p:txBody>
      </p:sp>
      <p:sp>
        <p:nvSpPr>
          <p:cNvPr id="5" name="Footer Placeholder 4">
            <a:extLst>
              <a:ext uri="{FF2B5EF4-FFF2-40B4-BE49-F238E27FC236}">
                <a16:creationId xmlns:a16="http://schemas.microsoft.com/office/drawing/2014/main" id="{1819A9A6-36CF-4959-978D-DBEEF7521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E3606-BFA3-44C0-B113-0F0950288740}"/>
              </a:ext>
            </a:extLst>
          </p:cNvPr>
          <p:cNvSpPr>
            <a:spLocks noGrp="1"/>
          </p:cNvSpPr>
          <p:nvPr>
            <p:ph type="sldNum" sz="quarter" idx="12"/>
          </p:nvPr>
        </p:nvSpPr>
        <p:spPr/>
        <p:txBody>
          <a:bodyPr/>
          <a:lstStyle/>
          <a:p>
            <a:fld id="{DFEFED2C-71D2-4289-8875-B2E9D9E987E1}" type="slidenum">
              <a:rPr lang="en-US" smtClean="0"/>
              <a:t>‹#›</a:t>
            </a:fld>
            <a:endParaRPr lang="en-US"/>
          </a:p>
        </p:txBody>
      </p:sp>
    </p:spTree>
    <p:extLst>
      <p:ext uri="{BB962C8B-B14F-4D97-AF65-F5344CB8AC3E}">
        <p14:creationId xmlns:p14="http://schemas.microsoft.com/office/powerpoint/2010/main" val="3373604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F052-CF6E-4144-A90B-713BCCEEC5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691DE-A7F1-4E4F-B5E4-8DEE237AF3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978974-60A0-4C76-996F-4E54CAE502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92BADC-F7EF-4B7A-AB96-91AD80D4C2FB}"/>
              </a:ext>
            </a:extLst>
          </p:cNvPr>
          <p:cNvSpPr>
            <a:spLocks noGrp="1"/>
          </p:cNvSpPr>
          <p:nvPr>
            <p:ph type="dt" sz="half" idx="10"/>
          </p:nvPr>
        </p:nvSpPr>
        <p:spPr/>
        <p:txBody>
          <a:bodyPr/>
          <a:lstStyle/>
          <a:p>
            <a:fld id="{C78C8973-9D24-4B96-9799-464C3A5A9731}" type="datetimeFigureOut">
              <a:rPr lang="en-US" smtClean="0"/>
              <a:t>2/15/2023</a:t>
            </a:fld>
            <a:endParaRPr lang="en-US"/>
          </a:p>
        </p:txBody>
      </p:sp>
      <p:sp>
        <p:nvSpPr>
          <p:cNvPr id="6" name="Footer Placeholder 5">
            <a:extLst>
              <a:ext uri="{FF2B5EF4-FFF2-40B4-BE49-F238E27FC236}">
                <a16:creationId xmlns:a16="http://schemas.microsoft.com/office/drawing/2014/main" id="{3C4B85CC-B87C-4C65-8083-31FECB890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F8C97-473A-4649-AE66-ACE517201CA5}"/>
              </a:ext>
            </a:extLst>
          </p:cNvPr>
          <p:cNvSpPr>
            <a:spLocks noGrp="1"/>
          </p:cNvSpPr>
          <p:nvPr>
            <p:ph type="sldNum" sz="quarter" idx="12"/>
          </p:nvPr>
        </p:nvSpPr>
        <p:spPr/>
        <p:txBody>
          <a:bodyPr/>
          <a:lstStyle/>
          <a:p>
            <a:fld id="{DFEFED2C-71D2-4289-8875-B2E9D9E987E1}" type="slidenum">
              <a:rPr lang="en-US" smtClean="0"/>
              <a:t>‹#›</a:t>
            </a:fld>
            <a:endParaRPr lang="en-US"/>
          </a:p>
        </p:txBody>
      </p:sp>
    </p:spTree>
    <p:extLst>
      <p:ext uri="{BB962C8B-B14F-4D97-AF65-F5344CB8AC3E}">
        <p14:creationId xmlns:p14="http://schemas.microsoft.com/office/powerpoint/2010/main" val="2787626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26E8-D9B3-401B-9A03-0CBA9D8623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654006-EA3C-4DC2-9D23-4AA1A7CDB4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726F8-3FF5-4A2B-A277-0EB69B16CF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0759B8-F16C-485D-A947-7F9FFBD9D1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5E38BF-B8DC-4A1A-AB0D-2BDE2A2C8B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BAD363-DF5E-4C45-91F2-6F70E2C820C3}"/>
              </a:ext>
            </a:extLst>
          </p:cNvPr>
          <p:cNvSpPr>
            <a:spLocks noGrp="1"/>
          </p:cNvSpPr>
          <p:nvPr>
            <p:ph type="dt" sz="half" idx="10"/>
          </p:nvPr>
        </p:nvSpPr>
        <p:spPr/>
        <p:txBody>
          <a:bodyPr/>
          <a:lstStyle/>
          <a:p>
            <a:fld id="{C78C8973-9D24-4B96-9799-464C3A5A9731}" type="datetimeFigureOut">
              <a:rPr lang="en-US" smtClean="0"/>
              <a:t>2/15/2023</a:t>
            </a:fld>
            <a:endParaRPr lang="en-US"/>
          </a:p>
        </p:txBody>
      </p:sp>
      <p:sp>
        <p:nvSpPr>
          <p:cNvPr id="8" name="Footer Placeholder 7">
            <a:extLst>
              <a:ext uri="{FF2B5EF4-FFF2-40B4-BE49-F238E27FC236}">
                <a16:creationId xmlns:a16="http://schemas.microsoft.com/office/drawing/2014/main" id="{55EEE1FD-D83B-4A66-ADF0-A4FF8119A4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A6871-9F47-4454-8724-8617D8E48F2F}"/>
              </a:ext>
            </a:extLst>
          </p:cNvPr>
          <p:cNvSpPr>
            <a:spLocks noGrp="1"/>
          </p:cNvSpPr>
          <p:nvPr>
            <p:ph type="sldNum" sz="quarter" idx="12"/>
          </p:nvPr>
        </p:nvSpPr>
        <p:spPr/>
        <p:txBody>
          <a:bodyPr/>
          <a:lstStyle/>
          <a:p>
            <a:fld id="{DFEFED2C-71D2-4289-8875-B2E9D9E987E1}" type="slidenum">
              <a:rPr lang="en-US" smtClean="0"/>
              <a:t>‹#›</a:t>
            </a:fld>
            <a:endParaRPr lang="en-US"/>
          </a:p>
        </p:txBody>
      </p:sp>
    </p:spTree>
    <p:extLst>
      <p:ext uri="{BB962C8B-B14F-4D97-AF65-F5344CB8AC3E}">
        <p14:creationId xmlns:p14="http://schemas.microsoft.com/office/powerpoint/2010/main" val="2908156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0DDD-1A4E-416F-9F7D-D908609448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4A5047-7F3C-47CA-BE26-46AB3F101890}"/>
              </a:ext>
            </a:extLst>
          </p:cNvPr>
          <p:cNvSpPr>
            <a:spLocks noGrp="1"/>
          </p:cNvSpPr>
          <p:nvPr>
            <p:ph type="dt" sz="half" idx="10"/>
          </p:nvPr>
        </p:nvSpPr>
        <p:spPr/>
        <p:txBody>
          <a:bodyPr/>
          <a:lstStyle/>
          <a:p>
            <a:fld id="{C78C8973-9D24-4B96-9799-464C3A5A9731}" type="datetimeFigureOut">
              <a:rPr lang="en-US" smtClean="0"/>
              <a:t>2/15/2023</a:t>
            </a:fld>
            <a:endParaRPr lang="en-US"/>
          </a:p>
        </p:txBody>
      </p:sp>
      <p:sp>
        <p:nvSpPr>
          <p:cNvPr id="4" name="Footer Placeholder 3">
            <a:extLst>
              <a:ext uri="{FF2B5EF4-FFF2-40B4-BE49-F238E27FC236}">
                <a16:creationId xmlns:a16="http://schemas.microsoft.com/office/drawing/2014/main" id="{4EF36F7D-B58C-4E41-8A73-CB0E9F705C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47D7B0-6761-46F2-9326-6ABD72172337}"/>
              </a:ext>
            </a:extLst>
          </p:cNvPr>
          <p:cNvSpPr>
            <a:spLocks noGrp="1"/>
          </p:cNvSpPr>
          <p:nvPr>
            <p:ph type="sldNum" sz="quarter" idx="12"/>
          </p:nvPr>
        </p:nvSpPr>
        <p:spPr/>
        <p:txBody>
          <a:bodyPr/>
          <a:lstStyle/>
          <a:p>
            <a:fld id="{DFEFED2C-71D2-4289-8875-B2E9D9E987E1}" type="slidenum">
              <a:rPr lang="en-US" smtClean="0"/>
              <a:t>‹#›</a:t>
            </a:fld>
            <a:endParaRPr lang="en-US"/>
          </a:p>
        </p:txBody>
      </p:sp>
    </p:spTree>
    <p:extLst>
      <p:ext uri="{BB962C8B-B14F-4D97-AF65-F5344CB8AC3E}">
        <p14:creationId xmlns:p14="http://schemas.microsoft.com/office/powerpoint/2010/main" val="3453478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1A2A-5C38-4700-96D3-CF4616AA0388}"/>
              </a:ext>
            </a:extLst>
          </p:cNvPr>
          <p:cNvSpPr>
            <a:spLocks noGrp="1"/>
          </p:cNvSpPr>
          <p:nvPr>
            <p:ph type="dt" sz="half" idx="10"/>
          </p:nvPr>
        </p:nvSpPr>
        <p:spPr/>
        <p:txBody>
          <a:bodyPr/>
          <a:lstStyle/>
          <a:p>
            <a:fld id="{C78C8973-9D24-4B96-9799-464C3A5A9731}" type="datetimeFigureOut">
              <a:rPr lang="en-US" smtClean="0"/>
              <a:t>2/15/2023</a:t>
            </a:fld>
            <a:endParaRPr lang="en-US"/>
          </a:p>
        </p:txBody>
      </p:sp>
      <p:sp>
        <p:nvSpPr>
          <p:cNvPr id="3" name="Footer Placeholder 2">
            <a:extLst>
              <a:ext uri="{FF2B5EF4-FFF2-40B4-BE49-F238E27FC236}">
                <a16:creationId xmlns:a16="http://schemas.microsoft.com/office/drawing/2014/main" id="{F5D1DA95-C623-4A0C-805B-689A0A6852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E10937-DB8D-45A9-9E86-3ACBEEB1ABD9}"/>
              </a:ext>
            </a:extLst>
          </p:cNvPr>
          <p:cNvSpPr>
            <a:spLocks noGrp="1"/>
          </p:cNvSpPr>
          <p:nvPr>
            <p:ph type="sldNum" sz="quarter" idx="12"/>
          </p:nvPr>
        </p:nvSpPr>
        <p:spPr/>
        <p:txBody>
          <a:bodyPr/>
          <a:lstStyle/>
          <a:p>
            <a:fld id="{DFEFED2C-71D2-4289-8875-B2E9D9E987E1}" type="slidenum">
              <a:rPr lang="en-US" smtClean="0"/>
              <a:t>‹#›</a:t>
            </a:fld>
            <a:endParaRPr lang="en-US"/>
          </a:p>
        </p:txBody>
      </p:sp>
    </p:spTree>
    <p:extLst>
      <p:ext uri="{BB962C8B-B14F-4D97-AF65-F5344CB8AC3E}">
        <p14:creationId xmlns:p14="http://schemas.microsoft.com/office/powerpoint/2010/main" val="563721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FDFC4-0709-4927-92BC-4E46C9961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965FA-F5ED-4AE4-B3E0-98BAAAE8F0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30C728-22FB-4751-9E8C-A393346AB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CB393D-C759-400C-A722-75657930B542}"/>
              </a:ext>
            </a:extLst>
          </p:cNvPr>
          <p:cNvSpPr>
            <a:spLocks noGrp="1"/>
          </p:cNvSpPr>
          <p:nvPr>
            <p:ph type="dt" sz="half" idx="10"/>
          </p:nvPr>
        </p:nvSpPr>
        <p:spPr/>
        <p:txBody>
          <a:bodyPr/>
          <a:lstStyle/>
          <a:p>
            <a:fld id="{C78C8973-9D24-4B96-9799-464C3A5A9731}" type="datetimeFigureOut">
              <a:rPr lang="en-US" smtClean="0"/>
              <a:t>2/15/2023</a:t>
            </a:fld>
            <a:endParaRPr lang="en-US"/>
          </a:p>
        </p:txBody>
      </p:sp>
      <p:sp>
        <p:nvSpPr>
          <p:cNvPr id="6" name="Footer Placeholder 5">
            <a:extLst>
              <a:ext uri="{FF2B5EF4-FFF2-40B4-BE49-F238E27FC236}">
                <a16:creationId xmlns:a16="http://schemas.microsoft.com/office/drawing/2014/main" id="{0E3398E9-8FDA-404C-8D40-83AEF9EAE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ABE70-A0D2-43A3-A0C0-F116A4D97638}"/>
              </a:ext>
            </a:extLst>
          </p:cNvPr>
          <p:cNvSpPr>
            <a:spLocks noGrp="1"/>
          </p:cNvSpPr>
          <p:nvPr>
            <p:ph type="sldNum" sz="quarter" idx="12"/>
          </p:nvPr>
        </p:nvSpPr>
        <p:spPr/>
        <p:txBody>
          <a:bodyPr/>
          <a:lstStyle/>
          <a:p>
            <a:fld id="{DFEFED2C-71D2-4289-8875-B2E9D9E987E1}" type="slidenum">
              <a:rPr lang="en-US" smtClean="0"/>
              <a:t>‹#›</a:t>
            </a:fld>
            <a:endParaRPr lang="en-US"/>
          </a:p>
        </p:txBody>
      </p:sp>
    </p:spTree>
    <p:extLst>
      <p:ext uri="{BB962C8B-B14F-4D97-AF65-F5344CB8AC3E}">
        <p14:creationId xmlns:p14="http://schemas.microsoft.com/office/powerpoint/2010/main" val="1570618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3563-3AA2-4275-9F19-0D35482267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965676-4E1B-4703-9C9F-5D790EE37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B73DF3-9263-4787-B517-E9E8DA6CC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7846FB-5EDE-4114-8075-6C58F2A8E4E3}"/>
              </a:ext>
            </a:extLst>
          </p:cNvPr>
          <p:cNvSpPr>
            <a:spLocks noGrp="1"/>
          </p:cNvSpPr>
          <p:nvPr>
            <p:ph type="dt" sz="half" idx="10"/>
          </p:nvPr>
        </p:nvSpPr>
        <p:spPr/>
        <p:txBody>
          <a:bodyPr/>
          <a:lstStyle/>
          <a:p>
            <a:fld id="{C78C8973-9D24-4B96-9799-464C3A5A9731}" type="datetimeFigureOut">
              <a:rPr lang="en-US" smtClean="0"/>
              <a:t>2/15/2023</a:t>
            </a:fld>
            <a:endParaRPr lang="en-US"/>
          </a:p>
        </p:txBody>
      </p:sp>
      <p:sp>
        <p:nvSpPr>
          <p:cNvPr id="6" name="Footer Placeholder 5">
            <a:extLst>
              <a:ext uri="{FF2B5EF4-FFF2-40B4-BE49-F238E27FC236}">
                <a16:creationId xmlns:a16="http://schemas.microsoft.com/office/drawing/2014/main" id="{523AADED-C8B2-4A66-819A-F59CBD2F5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6F64B0-DDD2-4146-AEAE-8D3DB6F23275}"/>
              </a:ext>
            </a:extLst>
          </p:cNvPr>
          <p:cNvSpPr>
            <a:spLocks noGrp="1"/>
          </p:cNvSpPr>
          <p:nvPr>
            <p:ph type="sldNum" sz="quarter" idx="12"/>
          </p:nvPr>
        </p:nvSpPr>
        <p:spPr/>
        <p:txBody>
          <a:bodyPr/>
          <a:lstStyle/>
          <a:p>
            <a:fld id="{DFEFED2C-71D2-4289-8875-B2E9D9E987E1}" type="slidenum">
              <a:rPr lang="en-US" smtClean="0"/>
              <a:t>‹#›</a:t>
            </a:fld>
            <a:endParaRPr lang="en-US"/>
          </a:p>
        </p:txBody>
      </p:sp>
    </p:spTree>
    <p:extLst>
      <p:ext uri="{BB962C8B-B14F-4D97-AF65-F5344CB8AC3E}">
        <p14:creationId xmlns:p14="http://schemas.microsoft.com/office/powerpoint/2010/main" val="3693171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C0561-E21E-4383-BFCC-928D557C88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D4028D-DE33-4785-8593-62085ABC12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3C0C3-E1CE-418E-A9DF-044CECE5C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C8973-9D24-4B96-9799-464C3A5A9731}" type="datetimeFigureOut">
              <a:rPr lang="en-US" smtClean="0"/>
              <a:t>2/15/2023</a:t>
            </a:fld>
            <a:endParaRPr lang="en-US"/>
          </a:p>
        </p:txBody>
      </p:sp>
      <p:sp>
        <p:nvSpPr>
          <p:cNvPr id="5" name="Footer Placeholder 4">
            <a:extLst>
              <a:ext uri="{FF2B5EF4-FFF2-40B4-BE49-F238E27FC236}">
                <a16:creationId xmlns:a16="http://schemas.microsoft.com/office/drawing/2014/main" id="{17380F07-BECB-414A-AED4-8BE784E70B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4A2F2A-8101-4A7B-BE1F-B785AF3D8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EFED2C-71D2-4289-8875-B2E9D9E987E1}" type="slidenum">
              <a:rPr lang="en-US" smtClean="0"/>
              <a:t>‹#›</a:t>
            </a:fld>
            <a:endParaRPr lang="en-US"/>
          </a:p>
        </p:txBody>
      </p:sp>
    </p:spTree>
    <p:extLst>
      <p:ext uri="{BB962C8B-B14F-4D97-AF65-F5344CB8AC3E}">
        <p14:creationId xmlns:p14="http://schemas.microsoft.com/office/powerpoint/2010/main" val="2186984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slide" Target="slide11.xml"/><Relationship Id="rId4" Type="http://schemas.openxmlformats.org/officeDocument/2006/relationships/slide" Target="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slide" Target="slide3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slide" Target="slide23.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slide" Target="slide28.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56.xml"/><Relationship Id="rId3" Type="http://schemas.openxmlformats.org/officeDocument/2006/relationships/slide" Target="slide4.xml"/><Relationship Id="rId7" Type="http://schemas.openxmlformats.org/officeDocument/2006/relationships/slide" Target="slide22.xml"/><Relationship Id="rId12" Type="http://schemas.openxmlformats.org/officeDocument/2006/relationships/slide" Target="slide5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5.xml"/><Relationship Id="rId5" Type="http://schemas.openxmlformats.org/officeDocument/2006/relationships/slide" Target="slide11.xml"/><Relationship Id="rId10" Type="http://schemas.openxmlformats.org/officeDocument/2006/relationships/slide" Target="slide40.xml"/><Relationship Id="rId4" Type="http://schemas.openxmlformats.org/officeDocument/2006/relationships/slide" Target="slide5.xml"/><Relationship Id="rId9" Type="http://schemas.openxmlformats.org/officeDocument/2006/relationships/slide" Target="slide34.xml"/></Relationships>
</file>

<file path=ppt/slides/_rels/slide3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41.xml"/></Relationships>
</file>

<file path=ppt/slides/_rels/slide4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slide" Target="slide45.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slide" Target="slide50.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slide" Target="slide6.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slide" Target="slide51.xml"/><Relationship Id="rId4" Type="http://schemas.openxmlformats.org/officeDocument/2006/relationships/slide" Target="slide3.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slide" Target="slide52.xml"/></Relationships>
</file>

<file path=ppt/slides/_rels/slide5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slide" Target="slide56.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slide" Target="slide57.xml"/></Relationships>
</file>

<file path=ppt/slides/_rels/slide57.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slide" Target="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9F1687-43A3-47CC-96C9-1BF828EF2C31}"/>
              </a:ext>
            </a:extLst>
          </p:cNvPr>
          <p:cNvSpPr/>
          <p:nvPr/>
        </p:nvSpPr>
        <p:spPr>
          <a:xfrm>
            <a:off x="4478320" y="2785502"/>
            <a:ext cx="2884187" cy="769441"/>
          </a:xfrm>
          <a:prstGeom prst="rect">
            <a:avLst/>
          </a:prstGeom>
        </p:spPr>
        <p:txBody>
          <a:bodyPr wrap="none">
            <a:spAutoFit/>
          </a:bodyPr>
          <a:lstStyle/>
          <a:p>
            <a:r>
              <a:rPr lang="en-US" sz="2800" b="1" dirty="0"/>
              <a:t>Payroll Liquid Hub</a:t>
            </a:r>
            <a:endParaRPr lang="en-US" sz="1600" b="1" dirty="0"/>
          </a:p>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4478320" y="3429000"/>
            <a:ext cx="6099841" cy="707886"/>
          </a:xfrm>
          <a:prstGeom prst="rect">
            <a:avLst/>
          </a:prstGeom>
        </p:spPr>
        <p:txBody>
          <a:bodyPr wrap="square">
            <a:spAutoFit/>
          </a:bodyPr>
          <a:lstStyle/>
          <a:p>
            <a:r>
              <a:rPr lang="en-US" sz="4000" b="1" dirty="0">
                <a:solidFill>
                  <a:schemeClr val="accent2">
                    <a:lumMod val="75000"/>
                  </a:schemeClr>
                </a:solidFill>
              </a:rPr>
              <a:t>Payroll UI Navigation</a:t>
            </a:r>
          </a:p>
        </p:txBody>
      </p:sp>
      <p:pic>
        <p:nvPicPr>
          <p:cNvPr id="2" name="Picture 1">
            <a:extLst>
              <a:ext uri="{FF2B5EF4-FFF2-40B4-BE49-F238E27FC236}">
                <a16:creationId xmlns:a16="http://schemas.microsoft.com/office/drawing/2014/main" id="{224263E1-BC6F-4EDF-8DC3-325F270EB6EA}"/>
              </a:ext>
            </a:extLst>
          </p:cNvPr>
          <p:cNvPicPr>
            <a:picLocks noChangeAspect="1"/>
          </p:cNvPicPr>
          <p:nvPr/>
        </p:nvPicPr>
        <p:blipFill>
          <a:blip r:embed="rId2"/>
          <a:stretch>
            <a:fillRect/>
          </a:stretch>
        </p:blipFill>
        <p:spPr>
          <a:xfrm>
            <a:off x="2582160" y="2447841"/>
            <a:ext cx="1896160" cy="1765641"/>
          </a:xfrm>
          <a:prstGeom prst="rect">
            <a:avLst/>
          </a:prstGeom>
        </p:spPr>
      </p:pic>
      <p:cxnSp>
        <p:nvCxnSpPr>
          <p:cNvPr id="4" name="Straight Connector 3">
            <a:extLst>
              <a:ext uri="{FF2B5EF4-FFF2-40B4-BE49-F238E27FC236}">
                <a16:creationId xmlns:a16="http://schemas.microsoft.com/office/drawing/2014/main" id="{5DA4ADFA-B2D4-48F7-BCEF-F38E8376423A}"/>
              </a:ext>
            </a:extLst>
          </p:cNvPr>
          <p:cNvCxnSpPr>
            <a:cxnSpLocks/>
          </p:cNvCxnSpPr>
          <p:nvPr/>
        </p:nvCxnSpPr>
        <p:spPr>
          <a:xfrm>
            <a:off x="4391991" y="2885787"/>
            <a:ext cx="0" cy="113812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59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0067AE2-F34F-4253-B901-E05737437985}"/>
              </a:ext>
            </a:extLst>
          </p:cNvPr>
          <p:cNvPicPr>
            <a:picLocks noChangeAspect="1"/>
          </p:cNvPicPr>
          <p:nvPr/>
        </p:nvPicPr>
        <p:blipFill>
          <a:blip r:embed="rId2"/>
          <a:stretch>
            <a:fillRect/>
          </a:stretch>
        </p:blipFill>
        <p:spPr>
          <a:xfrm>
            <a:off x="0" y="770765"/>
            <a:ext cx="12192000" cy="5316469"/>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8" name="Flowchart: Alternate Process 17">
            <a:extLst>
              <a:ext uri="{FF2B5EF4-FFF2-40B4-BE49-F238E27FC236}">
                <a16:creationId xmlns:a16="http://schemas.microsoft.com/office/drawing/2014/main" id="{77BB84BA-87CB-4539-9394-19BF07A2F320}"/>
              </a:ext>
            </a:extLst>
          </p:cNvPr>
          <p:cNvSpPr/>
          <p:nvPr/>
        </p:nvSpPr>
        <p:spPr>
          <a:xfrm>
            <a:off x="86875" y="2462807"/>
            <a:ext cx="2169913" cy="1113892"/>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Click </a:t>
            </a:r>
            <a:r>
              <a:rPr lang="en-US" sz="1400" i="1" dirty="0"/>
              <a:t>Home</a:t>
            </a:r>
            <a:r>
              <a:rPr lang="en-US" sz="1400" dirty="0"/>
              <a:t> </a:t>
            </a:r>
            <a:r>
              <a:rPr lang="en-US" sz="1400" i="1" dirty="0"/>
              <a:t>button</a:t>
            </a:r>
          </a:p>
          <a:p>
            <a:r>
              <a:rPr lang="en-US" sz="1400" dirty="0"/>
              <a:t>to back to Home page</a:t>
            </a:r>
          </a:p>
        </p:txBody>
      </p:sp>
      <p:pic>
        <p:nvPicPr>
          <p:cNvPr id="21" name="Picture 20">
            <a:extLst>
              <a:ext uri="{FF2B5EF4-FFF2-40B4-BE49-F238E27FC236}">
                <a16:creationId xmlns:a16="http://schemas.microsoft.com/office/drawing/2014/main" id="{F83E70B9-80FC-4081-8E83-5B6F0F56FB3D}"/>
              </a:ext>
            </a:extLst>
          </p:cNvPr>
          <p:cNvPicPr>
            <a:picLocks noChangeAspect="1"/>
          </p:cNvPicPr>
          <p:nvPr/>
        </p:nvPicPr>
        <p:blipFill>
          <a:blip r:embed="rId3"/>
          <a:stretch>
            <a:fillRect/>
          </a:stretch>
        </p:blipFill>
        <p:spPr>
          <a:xfrm>
            <a:off x="1630865" y="2715035"/>
            <a:ext cx="294499" cy="280133"/>
          </a:xfrm>
          <a:prstGeom prst="rect">
            <a:avLst/>
          </a:prstGeom>
        </p:spPr>
      </p:pic>
      <p:sp>
        <p:nvSpPr>
          <p:cNvPr id="23" name="Rectangle 22">
            <a:hlinkClick r:id="rId4" action="ppaction://hlinksldjump"/>
            <a:extLst>
              <a:ext uri="{FF2B5EF4-FFF2-40B4-BE49-F238E27FC236}">
                <a16:creationId xmlns:a16="http://schemas.microsoft.com/office/drawing/2014/main" id="{57BF70A0-17A1-4AF1-A512-3C9FD32CCFAD}"/>
              </a:ext>
            </a:extLst>
          </p:cNvPr>
          <p:cNvSpPr/>
          <p:nvPr/>
        </p:nvSpPr>
        <p:spPr>
          <a:xfrm>
            <a:off x="10343559" y="770765"/>
            <a:ext cx="244482" cy="2318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Alternate Process 14">
            <a:extLst>
              <a:ext uri="{FF2B5EF4-FFF2-40B4-BE49-F238E27FC236}">
                <a16:creationId xmlns:a16="http://schemas.microsoft.com/office/drawing/2014/main" id="{504092DE-541F-4C05-A54D-6D1A8822F3A0}"/>
              </a:ext>
            </a:extLst>
          </p:cNvPr>
          <p:cNvSpPr/>
          <p:nvPr/>
        </p:nvSpPr>
        <p:spPr>
          <a:xfrm>
            <a:off x="86875" y="3718074"/>
            <a:ext cx="2169913" cy="1113892"/>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Page redirects to the last clicked tab group e.g.</a:t>
            </a:r>
          </a:p>
          <a:p>
            <a:r>
              <a:rPr lang="en-US" sz="1400" i="1" dirty="0"/>
              <a:t>My Client Groups</a:t>
            </a:r>
            <a:endParaRPr lang="en-US" sz="1400" dirty="0"/>
          </a:p>
        </p:txBody>
      </p:sp>
      <p:sp>
        <p:nvSpPr>
          <p:cNvPr id="16" name="Rectangle 15">
            <a:extLst>
              <a:ext uri="{FF2B5EF4-FFF2-40B4-BE49-F238E27FC236}">
                <a16:creationId xmlns:a16="http://schemas.microsoft.com/office/drawing/2014/main" id="{98C42024-656F-4B1E-B4E9-CDB7CBD2403E}"/>
              </a:ext>
            </a:extLst>
          </p:cNvPr>
          <p:cNvSpPr/>
          <p:nvPr/>
        </p:nvSpPr>
        <p:spPr>
          <a:xfrm>
            <a:off x="3534007" y="1115786"/>
            <a:ext cx="1012593"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hlinkClick r:id="rId5" action="ppaction://hlinksldjump"/>
            <a:extLst>
              <a:ext uri="{FF2B5EF4-FFF2-40B4-BE49-F238E27FC236}">
                <a16:creationId xmlns:a16="http://schemas.microsoft.com/office/drawing/2014/main" id="{91E55CF1-A5A7-4FB7-BD1A-48AC71ABAA2D}"/>
              </a:ext>
            </a:extLst>
          </p:cNvPr>
          <p:cNvSpPr/>
          <p:nvPr/>
        </p:nvSpPr>
        <p:spPr>
          <a:xfrm>
            <a:off x="11388014" y="6491789"/>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493632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23"/>
                  </p:tgtEl>
                </p:cond>
              </p:nextCondLst>
            </p:seq>
          </p:childTnLst>
        </p:cTn>
      </p:par>
    </p:tnLst>
    <p:bldLst>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D69C470-36E4-4C9D-BFA5-12B00E62D05A}"/>
              </a:ext>
            </a:extLst>
          </p:cNvPr>
          <p:cNvPicPr>
            <a:picLocks noChangeAspect="1"/>
          </p:cNvPicPr>
          <p:nvPr/>
        </p:nvPicPr>
        <p:blipFill>
          <a:blip r:embed="rId3"/>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421622" cy="2031325"/>
          </a:xfrm>
          <a:prstGeom prst="rect">
            <a:avLst/>
          </a:prstGeom>
        </p:spPr>
        <p:txBody>
          <a:bodyPr wrap="square">
            <a:spAutoFit/>
          </a:bodyPr>
          <a:lstStyle/>
          <a:p>
            <a:r>
              <a:rPr lang="en-US" dirty="0">
                <a:solidFill>
                  <a:srgbClr val="161513"/>
                </a:solidFill>
                <a:latin typeface="Calibri" panose="020F0502020204030204" pitchFamily="34" charset="0"/>
              </a:rPr>
              <a:t>Enables you to enter information for a person in Oracle HCM Cloud that impacts their pay such as salary, compensation, time cards, and absences.</a:t>
            </a:r>
            <a:endParaRPr lang="en-US" dirty="0"/>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2076851" cy="369332"/>
          </a:xfrm>
          <a:prstGeom prst="rect">
            <a:avLst/>
          </a:prstGeom>
        </p:spPr>
        <p:txBody>
          <a:bodyPr wrap="none">
            <a:spAutoFit/>
          </a:bodyPr>
          <a:lstStyle/>
          <a:p>
            <a:r>
              <a:rPr lang="en-US" b="1" dirty="0">
                <a:solidFill>
                  <a:srgbClr val="161513"/>
                </a:solidFill>
                <a:latin typeface="Calibri" panose="020F0502020204030204" pitchFamily="34" charset="0"/>
              </a:rPr>
              <a:t>Payroll Relationship</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249306"/>
            <a:ext cx="2169914" cy="52901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1 Click </a:t>
            </a:r>
            <a:r>
              <a:rPr lang="en-US" sz="1400" b="1" i="1" dirty="0">
                <a:solidFill>
                  <a:schemeClr val="tx1"/>
                </a:solidFill>
              </a:rPr>
              <a:t>My Client Groups</a:t>
            </a:r>
          </a:p>
        </p:txBody>
      </p:sp>
      <p:sp>
        <p:nvSpPr>
          <p:cNvPr id="20" name="Rectangle 19">
            <a:hlinkClick r:id="rId4" action="ppaction://hlinksldjump"/>
            <a:extLst>
              <a:ext uri="{FF2B5EF4-FFF2-40B4-BE49-F238E27FC236}">
                <a16:creationId xmlns:a16="http://schemas.microsoft.com/office/drawing/2014/main" id="{C883E0FB-2130-4CF4-8AC3-D6CE35B0F2E8}"/>
              </a:ext>
            </a:extLst>
          </p:cNvPr>
          <p:cNvSpPr/>
          <p:nvPr/>
        </p:nvSpPr>
        <p:spPr>
          <a:xfrm>
            <a:off x="4656283" y="795034"/>
            <a:ext cx="1131576"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4461309" y="7950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Tree>
    <p:extLst>
      <p:ext uri="{BB962C8B-B14F-4D97-AF65-F5344CB8AC3E}">
        <p14:creationId xmlns:p14="http://schemas.microsoft.com/office/powerpoint/2010/main" val="14875875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2"/>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249306"/>
            <a:ext cx="2169914" cy="67076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b="1" i="1" dirty="0">
                <a:solidFill>
                  <a:schemeClr val="tx1"/>
                </a:solidFill>
              </a:rPr>
              <a:t>2 </a:t>
            </a:r>
            <a:r>
              <a:rPr lang="en-US" sz="1400" b="1" dirty="0">
                <a:solidFill>
                  <a:schemeClr val="tx1"/>
                </a:solidFill>
              </a:rPr>
              <a:t>Click</a:t>
            </a:r>
            <a:r>
              <a:rPr lang="en-US" sz="1400" b="1" i="1" dirty="0">
                <a:solidFill>
                  <a:schemeClr val="tx1"/>
                </a:solidFill>
              </a:rPr>
              <a:t> Payroll</a:t>
            </a:r>
            <a:endParaRPr lang="en-US" sz="1400" b="1" dirty="0">
              <a:solidFill>
                <a:schemeClr val="tx1"/>
              </a:solidFill>
            </a:endParaRP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909349" y="5026945"/>
            <a:ext cx="584584" cy="65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714376" y="52146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Rectangle 9">
            <a:extLst>
              <a:ext uri="{FF2B5EF4-FFF2-40B4-BE49-F238E27FC236}">
                <a16:creationId xmlns:a16="http://schemas.microsoft.com/office/drawing/2014/main" id="{9FB68173-889A-45EE-8C86-9B983518AAFD}"/>
              </a:ext>
            </a:extLst>
          </p:cNvPr>
          <p:cNvSpPr/>
          <p:nvPr/>
        </p:nvSpPr>
        <p:spPr>
          <a:xfrm>
            <a:off x="329967" y="1048354"/>
            <a:ext cx="2421622" cy="2031325"/>
          </a:xfrm>
          <a:prstGeom prst="rect">
            <a:avLst/>
          </a:prstGeom>
        </p:spPr>
        <p:txBody>
          <a:bodyPr wrap="square">
            <a:spAutoFit/>
          </a:bodyPr>
          <a:lstStyle/>
          <a:p>
            <a:r>
              <a:rPr lang="en-US" dirty="0">
                <a:solidFill>
                  <a:srgbClr val="161513"/>
                </a:solidFill>
                <a:latin typeface="Calibri" panose="020F0502020204030204" pitchFamily="34" charset="0"/>
              </a:rPr>
              <a:t>Enables you to enter information for a person in Oracle HCM Cloud that impacts their pay such as salary, compensation, time cards, and absences.</a:t>
            </a:r>
            <a:endParaRPr lang="en-US" dirty="0"/>
          </a:p>
        </p:txBody>
      </p:sp>
      <p:sp>
        <p:nvSpPr>
          <p:cNvPr id="11" name="Rectangle 10">
            <a:extLst>
              <a:ext uri="{FF2B5EF4-FFF2-40B4-BE49-F238E27FC236}">
                <a16:creationId xmlns:a16="http://schemas.microsoft.com/office/drawing/2014/main" id="{C2A1E94A-0DA2-44A8-BA46-C1F280CE41E3}"/>
              </a:ext>
            </a:extLst>
          </p:cNvPr>
          <p:cNvSpPr/>
          <p:nvPr/>
        </p:nvSpPr>
        <p:spPr>
          <a:xfrm>
            <a:off x="329967" y="679022"/>
            <a:ext cx="2076851" cy="369332"/>
          </a:xfrm>
          <a:prstGeom prst="rect">
            <a:avLst/>
          </a:prstGeom>
        </p:spPr>
        <p:txBody>
          <a:bodyPr wrap="none">
            <a:spAutoFit/>
          </a:bodyPr>
          <a:lstStyle/>
          <a:p>
            <a:r>
              <a:rPr lang="en-US" b="1" dirty="0">
                <a:solidFill>
                  <a:srgbClr val="161513"/>
                </a:solidFill>
                <a:latin typeface="Calibri" panose="020F0502020204030204" pitchFamily="34" charset="0"/>
              </a:rPr>
              <a:t>Payroll Relationship</a:t>
            </a:r>
            <a:endParaRPr lang="en-US" b="1" dirty="0"/>
          </a:p>
        </p:txBody>
      </p:sp>
    </p:spTree>
    <p:extLst>
      <p:ext uri="{BB962C8B-B14F-4D97-AF65-F5344CB8AC3E}">
        <p14:creationId xmlns:p14="http://schemas.microsoft.com/office/powerpoint/2010/main" val="33292338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C34B04-6C67-4045-846B-765365173AC6}"/>
              </a:ext>
            </a:extLst>
          </p:cNvPr>
          <p:cNvPicPr>
            <a:picLocks noChangeAspect="1"/>
          </p:cNvPicPr>
          <p:nvPr/>
        </p:nvPicPr>
        <p:blipFill>
          <a:blip r:embed="rId2"/>
          <a:stretch>
            <a:fillRect/>
          </a:stretch>
        </p:blipFill>
        <p:spPr>
          <a:xfrm>
            <a:off x="3045485" y="762000"/>
            <a:ext cx="8911962" cy="5606622"/>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249306"/>
            <a:ext cx="2169914" cy="1102562"/>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b="1" dirty="0">
                <a:solidFill>
                  <a:schemeClr val="tx1"/>
                </a:solidFill>
              </a:rPr>
              <a:t>3 Click </a:t>
            </a:r>
            <a:r>
              <a:rPr lang="en-US" sz="1400" b="1" i="1" dirty="0">
                <a:solidFill>
                  <a:schemeClr val="tx1"/>
                </a:solidFill>
              </a:rPr>
              <a:t>Payroll Relationships</a:t>
            </a: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6096000" y="5465317"/>
            <a:ext cx="2294851"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897513" y="5559161"/>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0" name="Rectangle 9">
            <a:extLst>
              <a:ext uri="{FF2B5EF4-FFF2-40B4-BE49-F238E27FC236}">
                <a16:creationId xmlns:a16="http://schemas.microsoft.com/office/drawing/2014/main" id="{90F8FC6D-A7C7-4BD6-96CB-6574950BF440}"/>
              </a:ext>
            </a:extLst>
          </p:cNvPr>
          <p:cNvSpPr/>
          <p:nvPr/>
        </p:nvSpPr>
        <p:spPr>
          <a:xfrm>
            <a:off x="329967" y="1048354"/>
            <a:ext cx="2421622" cy="2031325"/>
          </a:xfrm>
          <a:prstGeom prst="rect">
            <a:avLst/>
          </a:prstGeom>
        </p:spPr>
        <p:txBody>
          <a:bodyPr wrap="square">
            <a:spAutoFit/>
          </a:bodyPr>
          <a:lstStyle/>
          <a:p>
            <a:r>
              <a:rPr lang="en-US" dirty="0">
                <a:solidFill>
                  <a:srgbClr val="161513"/>
                </a:solidFill>
                <a:latin typeface="Calibri" panose="020F0502020204030204" pitchFamily="34" charset="0"/>
              </a:rPr>
              <a:t>Enables you to enter information for a person in Oracle HCM Cloud that impacts their pay such as salary, compensation, time cards, and absences.</a:t>
            </a:r>
            <a:endParaRPr lang="en-US" dirty="0"/>
          </a:p>
        </p:txBody>
      </p:sp>
      <p:sp>
        <p:nvSpPr>
          <p:cNvPr id="11" name="Rectangle 10">
            <a:extLst>
              <a:ext uri="{FF2B5EF4-FFF2-40B4-BE49-F238E27FC236}">
                <a16:creationId xmlns:a16="http://schemas.microsoft.com/office/drawing/2014/main" id="{E2CCB3C6-1936-4B5B-8F86-399183A61335}"/>
              </a:ext>
            </a:extLst>
          </p:cNvPr>
          <p:cNvSpPr/>
          <p:nvPr/>
        </p:nvSpPr>
        <p:spPr>
          <a:xfrm>
            <a:off x="329967" y="679022"/>
            <a:ext cx="2076851" cy="369332"/>
          </a:xfrm>
          <a:prstGeom prst="rect">
            <a:avLst/>
          </a:prstGeom>
        </p:spPr>
        <p:txBody>
          <a:bodyPr wrap="none">
            <a:spAutoFit/>
          </a:bodyPr>
          <a:lstStyle/>
          <a:p>
            <a:r>
              <a:rPr lang="en-US" b="1" dirty="0">
                <a:solidFill>
                  <a:srgbClr val="161513"/>
                </a:solidFill>
                <a:latin typeface="Calibri" panose="020F0502020204030204" pitchFamily="34" charset="0"/>
              </a:rPr>
              <a:t>Payroll Relationship</a:t>
            </a:r>
            <a:endParaRPr lang="en-US" b="1" dirty="0"/>
          </a:p>
        </p:txBody>
      </p:sp>
    </p:spTree>
    <p:extLst>
      <p:ext uri="{BB962C8B-B14F-4D97-AF65-F5344CB8AC3E}">
        <p14:creationId xmlns:p14="http://schemas.microsoft.com/office/powerpoint/2010/main" val="4065903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0995E-1D08-4EDC-87EB-F1E6E6EDBBC2}"/>
              </a:ext>
            </a:extLst>
          </p:cNvPr>
          <p:cNvPicPr>
            <a:picLocks noChangeAspect="1"/>
          </p:cNvPicPr>
          <p:nvPr/>
        </p:nvPicPr>
        <p:blipFill>
          <a:blip r:embed="rId2"/>
          <a:stretch>
            <a:fillRect/>
          </a:stretch>
        </p:blipFill>
        <p:spPr>
          <a:xfrm>
            <a:off x="2751589" y="722507"/>
            <a:ext cx="9288012" cy="5412985"/>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249306"/>
            <a:ext cx="2169914" cy="1466628"/>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Payroll Relationship</a:t>
            </a:r>
          </a:p>
          <a:p>
            <a:r>
              <a:rPr lang="en-US" sz="1400" b="1" dirty="0">
                <a:solidFill>
                  <a:schemeClr val="tx1"/>
                </a:solidFill>
              </a:rPr>
              <a:t>4 Search and select a Person</a:t>
            </a:r>
          </a:p>
        </p:txBody>
      </p:sp>
      <p:sp>
        <p:nvSpPr>
          <p:cNvPr id="11" name="Rectangle 10">
            <a:hlinkClick r:id="rId3" action="ppaction://hlinksldjump"/>
            <a:extLst>
              <a:ext uri="{FF2B5EF4-FFF2-40B4-BE49-F238E27FC236}">
                <a16:creationId xmlns:a16="http://schemas.microsoft.com/office/drawing/2014/main" id="{AB7C2A5F-B66E-4621-98A9-459C45AB5F9C}"/>
              </a:ext>
            </a:extLst>
          </p:cNvPr>
          <p:cNvSpPr/>
          <p:nvPr/>
        </p:nvSpPr>
        <p:spPr>
          <a:xfrm>
            <a:off x="6019845" y="2552785"/>
            <a:ext cx="3979288" cy="36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0FC32-5B75-4DB0-90F4-699A54F85858}"/>
              </a:ext>
            </a:extLst>
          </p:cNvPr>
          <p:cNvSpPr/>
          <p:nvPr/>
        </p:nvSpPr>
        <p:spPr>
          <a:xfrm>
            <a:off x="5823115" y="2600712"/>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3" name="Rectangle 12">
            <a:extLst>
              <a:ext uri="{FF2B5EF4-FFF2-40B4-BE49-F238E27FC236}">
                <a16:creationId xmlns:a16="http://schemas.microsoft.com/office/drawing/2014/main" id="{E642A301-E366-4E80-B7BE-41E0C9DADAAA}"/>
              </a:ext>
            </a:extLst>
          </p:cNvPr>
          <p:cNvSpPr/>
          <p:nvPr/>
        </p:nvSpPr>
        <p:spPr>
          <a:xfrm>
            <a:off x="329967" y="1048354"/>
            <a:ext cx="2421622" cy="2031325"/>
          </a:xfrm>
          <a:prstGeom prst="rect">
            <a:avLst/>
          </a:prstGeom>
        </p:spPr>
        <p:txBody>
          <a:bodyPr wrap="square">
            <a:spAutoFit/>
          </a:bodyPr>
          <a:lstStyle/>
          <a:p>
            <a:r>
              <a:rPr lang="en-US" dirty="0">
                <a:solidFill>
                  <a:srgbClr val="161513"/>
                </a:solidFill>
                <a:latin typeface="Calibri" panose="020F0502020204030204" pitchFamily="34" charset="0"/>
              </a:rPr>
              <a:t>Enables you to enter information for a person in Oracle HCM Cloud that impacts their pay such as salary, compensation, time cards, and absences.</a:t>
            </a:r>
            <a:endParaRPr lang="en-US" dirty="0"/>
          </a:p>
        </p:txBody>
      </p:sp>
      <p:sp>
        <p:nvSpPr>
          <p:cNvPr id="14" name="Rectangle 13">
            <a:extLst>
              <a:ext uri="{FF2B5EF4-FFF2-40B4-BE49-F238E27FC236}">
                <a16:creationId xmlns:a16="http://schemas.microsoft.com/office/drawing/2014/main" id="{DE60A247-4716-4FE9-8ACD-01C91F900461}"/>
              </a:ext>
            </a:extLst>
          </p:cNvPr>
          <p:cNvSpPr/>
          <p:nvPr/>
        </p:nvSpPr>
        <p:spPr>
          <a:xfrm>
            <a:off x="329967" y="679022"/>
            <a:ext cx="2076851" cy="369332"/>
          </a:xfrm>
          <a:prstGeom prst="rect">
            <a:avLst/>
          </a:prstGeom>
        </p:spPr>
        <p:txBody>
          <a:bodyPr wrap="none">
            <a:spAutoFit/>
          </a:bodyPr>
          <a:lstStyle/>
          <a:p>
            <a:r>
              <a:rPr lang="en-US" b="1" dirty="0">
                <a:solidFill>
                  <a:srgbClr val="161513"/>
                </a:solidFill>
                <a:latin typeface="Calibri" panose="020F0502020204030204" pitchFamily="34" charset="0"/>
              </a:rPr>
              <a:t>Payroll Relationship</a:t>
            </a:r>
            <a:endParaRPr lang="en-US" b="1" dirty="0"/>
          </a:p>
        </p:txBody>
      </p:sp>
    </p:spTree>
    <p:extLst>
      <p:ext uri="{BB962C8B-B14F-4D97-AF65-F5344CB8AC3E}">
        <p14:creationId xmlns:p14="http://schemas.microsoft.com/office/powerpoint/2010/main" val="15251479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A722A0-1B77-4701-B691-F0E0F93D9B65}"/>
              </a:ext>
            </a:extLst>
          </p:cNvPr>
          <p:cNvPicPr>
            <a:picLocks noChangeAspect="1"/>
          </p:cNvPicPr>
          <p:nvPr/>
        </p:nvPicPr>
        <p:blipFill>
          <a:blip r:embed="rId2"/>
          <a:stretch>
            <a:fillRect/>
          </a:stretch>
        </p:blipFill>
        <p:spPr>
          <a:xfrm>
            <a:off x="2751588" y="829733"/>
            <a:ext cx="9330345" cy="481919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249306"/>
            <a:ext cx="2169914" cy="1847628"/>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a:t>
            </a:r>
            <a:r>
              <a:rPr lang="en-US" sz="1400" i="1" dirty="0">
                <a:solidFill>
                  <a:schemeClr val="tx1"/>
                </a:solidFill>
              </a:rPr>
              <a:t>Adjust individual Balance</a:t>
            </a:r>
          </a:p>
          <a:p>
            <a:r>
              <a:rPr lang="en-US" sz="1400" dirty="0">
                <a:solidFill>
                  <a:schemeClr val="tx1"/>
                </a:solidFill>
              </a:rPr>
              <a:t>4 Search and select a Person</a:t>
            </a:r>
          </a:p>
          <a:p>
            <a:r>
              <a:rPr lang="en-US" sz="1400" b="1" dirty="0">
                <a:solidFill>
                  <a:schemeClr val="tx1"/>
                </a:solidFill>
              </a:rPr>
              <a:t>5 Update payroll relationship details</a:t>
            </a:r>
          </a:p>
        </p:txBody>
      </p:sp>
      <p:sp>
        <p:nvSpPr>
          <p:cNvPr id="11" name="Rectangle 10">
            <a:extLst>
              <a:ext uri="{FF2B5EF4-FFF2-40B4-BE49-F238E27FC236}">
                <a16:creationId xmlns:a16="http://schemas.microsoft.com/office/drawing/2014/main" id="{E654ADFC-3F11-41B8-B3D6-B6EB71EB8D8D}"/>
              </a:ext>
            </a:extLst>
          </p:cNvPr>
          <p:cNvSpPr/>
          <p:nvPr/>
        </p:nvSpPr>
        <p:spPr>
          <a:xfrm>
            <a:off x="2751586" y="4961762"/>
            <a:ext cx="9330345" cy="61126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15722D-CD83-4ACB-949D-A981D2774580}"/>
              </a:ext>
            </a:extLst>
          </p:cNvPr>
          <p:cNvSpPr/>
          <p:nvPr/>
        </p:nvSpPr>
        <p:spPr>
          <a:xfrm>
            <a:off x="2569515" y="518189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0" name="Rectangle 9">
            <a:extLst>
              <a:ext uri="{FF2B5EF4-FFF2-40B4-BE49-F238E27FC236}">
                <a16:creationId xmlns:a16="http://schemas.microsoft.com/office/drawing/2014/main" id="{B5933B1A-36F7-4BC8-B309-E59FA96B2D92}"/>
              </a:ext>
            </a:extLst>
          </p:cNvPr>
          <p:cNvSpPr/>
          <p:nvPr/>
        </p:nvSpPr>
        <p:spPr>
          <a:xfrm>
            <a:off x="329967" y="1048354"/>
            <a:ext cx="2421622" cy="2031325"/>
          </a:xfrm>
          <a:prstGeom prst="rect">
            <a:avLst/>
          </a:prstGeom>
        </p:spPr>
        <p:txBody>
          <a:bodyPr wrap="square">
            <a:spAutoFit/>
          </a:bodyPr>
          <a:lstStyle/>
          <a:p>
            <a:r>
              <a:rPr lang="en-US" dirty="0">
                <a:solidFill>
                  <a:srgbClr val="161513"/>
                </a:solidFill>
                <a:latin typeface="Calibri" panose="020F0502020204030204" pitchFamily="34" charset="0"/>
              </a:rPr>
              <a:t>Enables you to enter information for a person in Oracle HCM Cloud that impacts their pay such as salary, compensation, time cards, and absences.</a:t>
            </a:r>
            <a:endParaRPr lang="en-US" dirty="0"/>
          </a:p>
        </p:txBody>
      </p:sp>
      <p:sp>
        <p:nvSpPr>
          <p:cNvPr id="13" name="Rectangle 12">
            <a:extLst>
              <a:ext uri="{FF2B5EF4-FFF2-40B4-BE49-F238E27FC236}">
                <a16:creationId xmlns:a16="http://schemas.microsoft.com/office/drawing/2014/main" id="{54EEC1E0-D5CE-4EF5-B4B9-7625218849DA}"/>
              </a:ext>
            </a:extLst>
          </p:cNvPr>
          <p:cNvSpPr/>
          <p:nvPr/>
        </p:nvSpPr>
        <p:spPr>
          <a:xfrm>
            <a:off x="329967" y="679022"/>
            <a:ext cx="2076851" cy="369332"/>
          </a:xfrm>
          <a:prstGeom prst="rect">
            <a:avLst/>
          </a:prstGeom>
        </p:spPr>
        <p:txBody>
          <a:bodyPr wrap="none">
            <a:spAutoFit/>
          </a:bodyPr>
          <a:lstStyle/>
          <a:p>
            <a:r>
              <a:rPr lang="en-US" b="1" dirty="0">
                <a:solidFill>
                  <a:srgbClr val="161513"/>
                </a:solidFill>
                <a:latin typeface="Calibri" panose="020F0502020204030204" pitchFamily="34" charset="0"/>
              </a:rPr>
              <a:t>Payroll Relationship</a:t>
            </a:r>
            <a:endParaRPr lang="en-US" b="1" dirty="0"/>
          </a:p>
        </p:txBody>
      </p:sp>
      <p:sp>
        <p:nvSpPr>
          <p:cNvPr id="14" name="Rectangle 13">
            <a:extLst>
              <a:ext uri="{FF2B5EF4-FFF2-40B4-BE49-F238E27FC236}">
                <a16:creationId xmlns:a16="http://schemas.microsoft.com/office/drawing/2014/main" id="{F1161D0B-F910-4687-87D5-138116244B74}"/>
              </a:ext>
            </a:extLst>
          </p:cNvPr>
          <p:cNvSpPr/>
          <p:nvPr/>
        </p:nvSpPr>
        <p:spPr>
          <a:xfrm>
            <a:off x="8492067" y="2590800"/>
            <a:ext cx="1286934" cy="177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F6FDAA-0DCE-4B38-838F-33BD44893D23}"/>
              </a:ext>
            </a:extLst>
          </p:cNvPr>
          <p:cNvSpPr/>
          <p:nvPr/>
        </p:nvSpPr>
        <p:spPr>
          <a:xfrm>
            <a:off x="6763590" y="1697243"/>
            <a:ext cx="5001928" cy="733545"/>
          </a:xfrm>
          <a:prstGeom prst="rect">
            <a:avLst/>
          </a:prstGeom>
          <a:ln w="12700">
            <a:solidFill>
              <a:schemeClr val="accent2"/>
            </a:solidFill>
          </a:ln>
        </p:spPr>
        <p:txBody>
          <a:bodyPr wrap="square">
            <a:spAutoFit/>
          </a:bodyPr>
          <a:lstStyle/>
          <a:p>
            <a:r>
              <a:rPr lang="en-US" sz="1400" dirty="0"/>
              <a:t>Payroll </a:t>
            </a:r>
            <a:r>
              <a:rPr lang="en-US" sz="1400" i="1" dirty="0"/>
              <a:t>Relationship Number</a:t>
            </a:r>
            <a:r>
              <a:rPr lang="en-US" sz="1400" dirty="0"/>
              <a:t> is an important information in processing payroll such processing a group of people via payroll relationship group.</a:t>
            </a:r>
            <a:endParaRPr lang="en-US" sz="1400" i="1" dirty="0"/>
          </a:p>
        </p:txBody>
      </p:sp>
      <p:sp>
        <p:nvSpPr>
          <p:cNvPr id="16" name="Rectangle: Rounded Corners 15">
            <a:hlinkClick r:id="rId3" action="ppaction://hlinksldjump"/>
            <a:extLst>
              <a:ext uri="{FF2B5EF4-FFF2-40B4-BE49-F238E27FC236}">
                <a16:creationId xmlns:a16="http://schemas.microsoft.com/office/drawing/2014/main" id="{66F9E56F-ED00-4602-93DA-4D7F7D00B31B}"/>
              </a:ext>
            </a:extLst>
          </p:cNvPr>
          <p:cNvSpPr/>
          <p:nvPr/>
        </p:nvSpPr>
        <p:spPr>
          <a:xfrm>
            <a:off x="9631680" y="6492453"/>
            <a:ext cx="1662766"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Catalog</a:t>
            </a:r>
          </a:p>
        </p:txBody>
      </p:sp>
      <p:sp>
        <p:nvSpPr>
          <p:cNvPr id="17" name="Rectangle: Rounded Corners 16">
            <a:hlinkClick r:id="rId4" action="ppaction://hlinksldjump"/>
            <a:extLst>
              <a:ext uri="{FF2B5EF4-FFF2-40B4-BE49-F238E27FC236}">
                <a16:creationId xmlns:a16="http://schemas.microsoft.com/office/drawing/2014/main" id="{C813FFD1-1165-4045-B06B-324D17204D9D}"/>
              </a:ext>
            </a:extLst>
          </p:cNvPr>
          <p:cNvSpPr/>
          <p:nvPr/>
        </p:nvSpPr>
        <p:spPr>
          <a:xfrm>
            <a:off x="11388014" y="6491789"/>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22343989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ppt_x"/>
                                          </p:val>
                                        </p:tav>
                                        <p:tav tm="100000">
                                          <p:val>
                                            <p:strVal val="#ppt_x"/>
                                          </p:val>
                                        </p:tav>
                                      </p:tavLst>
                                    </p:anim>
                                    <p:anim calcmode="lin" valueType="num">
                                      <p:cBhvr additive="base">
                                        <p:cTn id="8"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D69C470-36E4-4C9D-BFA5-12B00E62D05A}"/>
              </a:ext>
            </a:extLst>
          </p:cNvPr>
          <p:cNvPicPr>
            <a:picLocks noChangeAspect="1"/>
          </p:cNvPicPr>
          <p:nvPr/>
        </p:nvPicPr>
        <p:blipFill>
          <a:blip r:embed="rId3"/>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285423"/>
            <a:ext cx="2421622" cy="2862322"/>
          </a:xfrm>
          <a:prstGeom prst="rect">
            <a:avLst/>
          </a:prstGeom>
        </p:spPr>
        <p:txBody>
          <a:bodyPr wrap="square">
            <a:spAutoFit/>
          </a:bodyPr>
          <a:lstStyle/>
          <a:p>
            <a:r>
              <a:rPr lang="en-US" dirty="0"/>
              <a:t>Create payment methods for payments to people who aren't on the payroll, such as payments to external organizations like State Disbursement Unit for use cases such as Child Support to a Former Spouse.</a:t>
            </a:r>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1959767" cy="646331"/>
          </a:xfrm>
          <a:prstGeom prst="rect">
            <a:avLst/>
          </a:prstGeom>
        </p:spPr>
        <p:txBody>
          <a:bodyPr wrap="none">
            <a:spAutoFit/>
          </a:bodyPr>
          <a:lstStyle/>
          <a:p>
            <a:r>
              <a:rPr lang="en-US" b="1" dirty="0">
                <a:solidFill>
                  <a:srgbClr val="161513"/>
                </a:solidFill>
                <a:latin typeface="Calibri" panose="020F0502020204030204" pitchFamily="34" charset="0"/>
              </a:rPr>
              <a:t>Third-Party Person</a:t>
            </a:r>
          </a:p>
          <a:p>
            <a:r>
              <a:rPr lang="en-US" b="1" dirty="0">
                <a:solidFill>
                  <a:srgbClr val="161513"/>
                </a:solidFill>
                <a:latin typeface="Calibri" panose="020F0502020204030204" pitchFamily="34" charset="0"/>
              </a:rPr>
              <a:t>Payment Methods</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455821" y="4170448"/>
            <a:ext cx="2169914" cy="52901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1 Click </a:t>
            </a:r>
            <a:r>
              <a:rPr lang="en-US" sz="1400" b="1" i="1" dirty="0">
                <a:solidFill>
                  <a:schemeClr val="tx1"/>
                </a:solidFill>
              </a:rPr>
              <a:t>My Client Groups</a:t>
            </a:r>
          </a:p>
        </p:txBody>
      </p:sp>
      <p:sp>
        <p:nvSpPr>
          <p:cNvPr id="20" name="Rectangle 19">
            <a:hlinkClick r:id="rId4" action="ppaction://hlinksldjump"/>
            <a:extLst>
              <a:ext uri="{FF2B5EF4-FFF2-40B4-BE49-F238E27FC236}">
                <a16:creationId xmlns:a16="http://schemas.microsoft.com/office/drawing/2014/main" id="{C883E0FB-2130-4CF4-8AC3-D6CE35B0F2E8}"/>
              </a:ext>
            </a:extLst>
          </p:cNvPr>
          <p:cNvSpPr/>
          <p:nvPr/>
        </p:nvSpPr>
        <p:spPr>
          <a:xfrm>
            <a:off x="4656283" y="795034"/>
            <a:ext cx="1131576"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4461309" y="7950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Tree>
    <p:extLst>
      <p:ext uri="{BB962C8B-B14F-4D97-AF65-F5344CB8AC3E}">
        <p14:creationId xmlns:p14="http://schemas.microsoft.com/office/powerpoint/2010/main" val="33063831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2"/>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4095976"/>
            <a:ext cx="2169914" cy="67076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b="1" i="1" dirty="0">
                <a:solidFill>
                  <a:schemeClr val="tx1"/>
                </a:solidFill>
              </a:rPr>
              <a:t>2 </a:t>
            </a:r>
            <a:r>
              <a:rPr lang="en-US" sz="1400" b="1" dirty="0">
                <a:solidFill>
                  <a:schemeClr val="tx1"/>
                </a:solidFill>
              </a:rPr>
              <a:t>Click</a:t>
            </a:r>
            <a:r>
              <a:rPr lang="en-US" sz="1400" b="1" i="1" dirty="0">
                <a:solidFill>
                  <a:schemeClr val="tx1"/>
                </a:solidFill>
              </a:rPr>
              <a:t> Payroll</a:t>
            </a:r>
            <a:endParaRPr lang="en-US" sz="1400" b="1" dirty="0">
              <a:solidFill>
                <a:schemeClr val="tx1"/>
              </a:solidFill>
            </a:endParaRP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909349" y="5026945"/>
            <a:ext cx="584584" cy="65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714376" y="52146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2" name="Rectangle 11">
            <a:extLst>
              <a:ext uri="{FF2B5EF4-FFF2-40B4-BE49-F238E27FC236}">
                <a16:creationId xmlns:a16="http://schemas.microsoft.com/office/drawing/2014/main" id="{B43BBDC5-FFC0-487A-AEE4-8CC4DF853055}"/>
              </a:ext>
            </a:extLst>
          </p:cNvPr>
          <p:cNvSpPr/>
          <p:nvPr/>
        </p:nvSpPr>
        <p:spPr>
          <a:xfrm>
            <a:off x="329967" y="1285423"/>
            <a:ext cx="2421622" cy="2862322"/>
          </a:xfrm>
          <a:prstGeom prst="rect">
            <a:avLst/>
          </a:prstGeom>
        </p:spPr>
        <p:txBody>
          <a:bodyPr wrap="square">
            <a:spAutoFit/>
          </a:bodyPr>
          <a:lstStyle/>
          <a:p>
            <a:r>
              <a:rPr lang="en-US" dirty="0"/>
              <a:t>Create payment methods for payments to people who aren't on the payroll, such as payments to external organizations like State Disbursement Unit for use cases such as Child Support to a Former Spouse.</a:t>
            </a:r>
          </a:p>
        </p:txBody>
      </p:sp>
      <p:sp>
        <p:nvSpPr>
          <p:cNvPr id="13" name="Rectangle 12">
            <a:extLst>
              <a:ext uri="{FF2B5EF4-FFF2-40B4-BE49-F238E27FC236}">
                <a16:creationId xmlns:a16="http://schemas.microsoft.com/office/drawing/2014/main" id="{29E4814B-DB6F-4D59-A960-C0809528464E}"/>
              </a:ext>
            </a:extLst>
          </p:cNvPr>
          <p:cNvSpPr/>
          <p:nvPr/>
        </p:nvSpPr>
        <p:spPr>
          <a:xfrm>
            <a:off x="329967" y="679022"/>
            <a:ext cx="1959767" cy="646331"/>
          </a:xfrm>
          <a:prstGeom prst="rect">
            <a:avLst/>
          </a:prstGeom>
        </p:spPr>
        <p:txBody>
          <a:bodyPr wrap="none">
            <a:spAutoFit/>
          </a:bodyPr>
          <a:lstStyle/>
          <a:p>
            <a:r>
              <a:rPr lang="en-US" b="1" dirty="0">
                <a:solidFill>
                  <a:srgbClr val="161513"/>
                </a:solidFill>
                <a:latin typeface="Calibri" panose="020F0502020204030204" pitchFamily="34" charset="0"/>
              </a:rPr>
              <a:t>Third-Party Person</a:t>
            </a:r>
          </a:p>
          <a:p>
            <a:r>
              <a:rPr lang="en-US" b="1" dirty="0">
                <a:solidFill>
                  <a:srgbClr val="161513"/>
                </a:solidFill>
                <a:latin typeface="Calibri" panose="020F0502020204030204" pitchFamily="34" charset="0"/>
              </a:rPr>
              <a:t>Payment Methods</a:t>
            </a:r>
            <a:endParaRPr lang="en-US" b="1" dirty="0"/>
          </a:p>
        </p:txBody>
      </p:sp>
    </p:spTree>
    <p:extLst>
      <p:ext uri="{BB962C8B-B14F-4D97-AF65-F5344CB8AC3E}">
        <p14:creationId xmlns:p14="http://schemas.microsoft.com/office/powerpoint/2010/main" val="3107297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C34B04-6C67-4045-846B-765365173AC6}"/>
              </a:ext>
            </a:extLst>
          </p:cNvPr>
          <p:cNvPicPr>
            <a:picLocks noChangeAspect="1"/>
          </p:cNvPicPr>
          <p:nvPr/>
        </p:nvPicPr>
        <p:blipFill>
          <a:blip r:embed="rId2"/>
          <a:stretch>
            <a:fillRect/>
          </a:stretch>
        </p:blipFill>
        <p:spPr>
          <a:xfrm>
            <a:off x="3045485" y="762000"/>
            <a:ext cx="8911962" cy="5606622"/>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4163708"/>
            <a:ext cx="2169914" cy="1102562"/>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b="1" dirty="0">
                <a:solidFill>
                  <a:schemeClr val="tx1"/>
                </a:solidFill>
              </a:rPr>
              <a:t>3 Click </a:t>
            </a:r>
            <a:r>
              <a:rPr lang="en-US" sz="1400" b="1" i="1" dirty="0">
                <a:solidFill>
                  <a:schemeClr val="tx1"/>
                </a:solidFill>
              </a:rPr>
              <a:t>Personal Payment Methods</a:t>
            </a: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6096000" y="5973314"/>
            <a:ext cx="2463800"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897513" y="6067158"/>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 name="Rectangle 11">
            <a:extLst>
              <a:ext uri="{FF2B5EF4-FFF2-40B4-BE49-F238E27FC236}">
                <a16:creationId xmlns:a16="http://schemas.microsoft.com/office/drawing/2014/main" id="{73E2A282-B41D-4532-80B2-15B9D6A6E4CE}"/>
              </a:ext>
            </a:extLst>
          </p:cNvPr>
          <p:cNvSpPr/>
          <p:nvPr/>
        </p:nvSpPr>
        <p:spPr>
          <a:xfrm>
            <a:off x="329967" y="1285423"/>
            <a:ext cx="2421622" cy="2862322"/>
          </a:xfrm>
          <a:prstGeom prst="rect">
            <a:avLst/>
          </a:prstGeom>
        </p:spPr>
        <p:txBody>
          <a:bodyPr wrap="square">
            <a:spAutoFit/>
          </a:bodyPr>
          <a:lstStyle/>
          <a:p>
            <a:r>
              <a:rPr lang="en-US" dirty="0"/>
              <a:t>Create payment methods for payments to people who aren't on the payroll, such as payments to external organizations like State Disbursement Unit for use cases such as Child Support to a Former Spouse.</a:t>
            </a:r>
          </a:p>
        </p:txBody>
      </p:sp>
      <p:sp>
        <p:nvSpPr>
          <p:cNvPr id="13" name="Rectangle 12">
            <a:extLst>
              <a:ext uri="{FF2B5EF4-FFF2-40B4-BE49-F238E27FC236}">
                <a16:creationId xmlns:a16="http://schemas.microsoft.com/office/drawing/2014/main" id="{CA832680-BA1B-4ED4-A077-9750EF5FE305}"/>
              </a:ext>
            </a:extLst>
          </p:cNvPr>
          <p:cNvSpPr/>
          <p:nvPr/>
        </p:nvSpPr>
        <p:spPr>
          <a:xfrm>
            <a:off x="329967" y="679022"/>
            <a:ext cx="1959767" cy="646331"/>
          </a:xfrm>
          <a:prstGeom prst="rect">
            <a:avLst/>
          </a:prstGeom>
        </p:spPr>
        <p:txBody>
          <a:bodyPr wrap="none">
            <a:spAutoFit/>
          </a:bodyPr>
          <a:lstStyle/>
          <a:p>
            <a:r>
              <a:rPr lang="en-US" b="1" dirty="0">
                <a:solidFill>
                  <a:srgbClr val="161513"/>
                </a:solidFill>
                <a:latin typeface="Calibri" panose="020F0502020204030204" pitchFamily="34" charset="0"/>
              </a:rPr>
              <a:t>Third-Party Person</a:t>
            </a:r>
          </a:p>
          <a:p>
            <a:r>
              <a:rPr lang="en-US" b="1" dirty="0">
                <a:solidFill>
                  <a:srgbClr val="161513"/>
                </a:solidFill>
                <a:latin typeface="Calibri" panose="020F0502020204030204" pitchFamily="34" charset="0"/>
              </a:rPr>
              <a:t>Payment Methods</a:t>
            </a:r>
            <a:endParaRPr lang="en-US" b="1" dirty="0"/>
          </a:p>
        </p:txBody>
      </p:sp>
    </p:spTree>
    <p:extLst>
      <p:ext uri="{BB962C8B-B14F-4D97-AF65-F5344CB8AC3E}">
        <p14:creationId xmlns:p14="http://schemas.microsoft.com/office/powerpoint/2010/main" val="24886958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03F37A-B800-444B-BDCE-059AA89572CF}"/>
              </a:ext>
            </a:extLst>
          </p:cNvPr>
          <p:cNvPicPr>
            <a:picLocks noChangeAspect="1"/>
          </p:cNvPicPr>
          <p:nvPr/>
        </p:nvPicPr>
        <p:blipFill>
          <a:blip r:embed="rId2"/>
          <a:stretch>
            <a:fillRect/>
          </a:stretch>
        </p:blipFill>
        <p:spPr>
          <a:xfrm>
            <a:off x="2878668" y="757299"/>
            <a:ext cx="9152466" cy="5364101"/>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60423" y="4231440"/>
            <a:ext cx="2169914" cy="1466628"/>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Personal Payment Methods</a:t>
            </a:r>
          </a:p>
          <a:p>
            <a:r>
              <a:rPr lang="en-US" sz="1400" b="1" dirty="0">
                <a:solidFill>
                  <a:schemeClr val="tx1"/>
                </a:solidFill>
              </a:rPr>
              <a:t>4 Search and select a Person</a:t>
            </a:r>
          </a:p>
        </p:txBody>
      </p:sp>
      <p:sp>
        <p:nvSpPr>
          <p:cNvPr id="11" name="Rectangle 10">
            <a:hlinkClick r:id="rId3" action="ppaction://hlinksldjump"/>
            <a:extLst>
              <a:ext uri="{FF2B5EF4-FFF2-40B4-BE49-F238E27FC236}">
                <a16:creationId xmlns:a16="http://schemas.microsoft.com/office/drawing/2014/main" id="{AB7C2A5F-B66E-4621-98A9-459C45AB5F9C}"/>
              </a:ext>
            </a:extLst>
          </p:cNvPr>
          <p:cNvSpPr/>
          <p:nvPr/>
        </p:nvSpPr>
        <p:spPr>
          <a:xfrm>
            <a:off x="6764912" y="2552785"/>
            <a:ext cx="4639688" cy="36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0FC32-5B75-4DB0-90F4-699A54F85858}"/>
              </a:ext>
            </a:extLst>
          </p:cNvPr>
          <p:cNvSpPr/>
          <p:nvPr/>
        </p:nvSpPr>
        <p:spPr>
          <a:xfrm>
            <a:off x="6568182" y="2600712"/>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 name="Rectangle 14">
            <a:extLst>
              <a:ext uri="{FF2B5EF4-FFF2-40B4-BE49-F238E27FC236}">
                <a16:creationId xmlns:a16="http://schemas.microsoft.com/office/drawing/2014/main" id="{538EDB26-C2F0-4C44-A222-732D7364F9B5}"/>
              </a:ext>
            </a:extLst>
          </p:cNvPr>
          <p:cNvSpPr/>
          <p:nvPr/>
        </p:nvSpPr>
        <p:spPr>
          <a:xfrm>
            <a:off x="329967" y="1285423"/>
            <a:ext cx="2421622" cy="2862322"/>
          </a:xfrm>
          <a:prstGeom prst="rect">
            <a:avLst/>
          </a:prstGeom>
        </p:spPr>
        <p:txBody>
          <a:bodyPr wrap="square">
            <a:spAutoFit/>
          </a:bodyPr>
          <a:lstStyle/>
          <a:p>
            <a:r>
              <a:rPr lang="en-US" dirty="0"/>
              <a:t>Create payment methods for payments to people who aren't on the payroll, such as payments to external organizations like State Disbursement Unit for use cases such as Child Support to a Former Spouse.</a:t>
            </a:r>
          </a:p>
        </p:txBody>
      </p:sp>
      <p:sp>
        <p:nvSpPr>
          <p:cNvPr id="16" name="Rectangle 15">
            <a:extLst>
              <a:ext uri="{FF2B5EF4-FFF2-40B4-BE49-F238E27FC236}">
                <a16:creationId xmlns:a16="http://schemas.microsoft.com/office/drawing/2014/main" id="{A788F8A5-BF9A-40DA-AA4B-0C1A79C73791}"/>
              </a:ext>
            </a:extLst>
          </p:cNvPr>
          <p:cNvSpPr/>
          <p:nvPr/>
        </p:nvSpPr>
        <p:spPr>
          <a:xfrm>
            <a:off x="329967" y="679022"/>
            <a:ext cx="1959767" cy="646331"/>
          </a:xfrm>
          <a:prstGeom prst="rect">
            <a:avLst/>
          </a:prstGeom>
        </p:spPr>
        <p:txBody>
          <a:bodyPr wrap="none">
            <a:spAutoFit/>
          </a:bodyPr>
          <a:lstStyle/>
          <a:p>
            <a:r>
              <a:rPr lang="en-US" b="1" dirty="0">
                <a:solidFill>
                  <a:srgbClr val="161513"/>
                </a:solidFill>
                <a:latin typeface="Calibri" panose="020F0502020204030204" pitchFamily="34" charset="0"/>
              </a:rPr>
              <a:t>Third-Party Person</a:t>
            </a:r>
          </a:p>
          <a:p>
            <a:r>
              <a:rPr lang="en-US" b="1" dirty="0">
                <a:solidFill>
                  <a:srgbClr val="161513"/>
                </a:solidFill>
                <a:latin typeface="Calibri" panose="020F0502020204030204" pitchFamily="34" charset="0"/>
              </a:rPr>
              <a:t>Payment Methods</a:t>
            </a:r>
            <a:endParaRPr lang="en-US" b="1" dirty="0"/>
          </a:p>
        </p:txBody>
      </p:sp>
    </p:spTree>
    <p:extLst>
      <p:ext uri="{BB962C8B-B14F-4D97-AF65-F5344CB8AC3E}">
        <p14:creationId xmlns:p14="http://schemas.microsoft.com/office/powerpoint/2010/main" val="21487982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pic>
        <p:nvPicPr>
          <p:cNvPr id="2" name="Picture 1">
            <a:extLst>
              <a:ext uri="{FF2B5EF4-FFF2-40B4-BE49-F238E27FC236}">
                <a16:creationId xmlns:a16="http://schemas.microsoft.com/office/drawing/2014/main" id="{224263E1-BC6F-4EDF-8DC3-325F270EB6EA}"/>
              </a:ext>
            </a:extLst>
          </p:cNvPr>
          <p:cNvPicPr>
            <a:picLocks noChangeAspect="1"/>
          </p:cNvPicPr>
          <p:nvPr/>
        </p:nvPicPr>
        <p:blipFill>
          <a:blip r:embed="rId2"/>
          <a:stretch>
            <a:fillRect/>
          </a:stretch>
        </p:blipFill>
        <p:spPr>
          <a:xfrm>
            <a:off x="10922000" y="5842000"/>
            <a:ext cx="1270000" cy="973440"/>
          </a:xfrm>
          <a:prstGeom prst="rect">
            <a:avLst/>
          </a:prstGeom>
        </p:spPr>
      </p:pic>
      <p:sp>
        <p:nvSpPr>
          <p:cNvPr id="5" name="Rectangle 4">
            <a:extLst>
              <a:ext uri="{FF2B5EF4-FFF2-40B4-BE49-F238E27FC236}">
                <a16:creationId xmlns:a16="http://schemas.microsoft.com/office/drawing/2014/main" id="{19D3DA0D-2CEB-4015-9A50-CB8E56686A04}"/>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3" name="Rectangle 2">
            <a:extLst>
              <a:ext uri="{FF2B5EF4-FFF2-40B4-BE49-F238E27FC236}">
                <a16:creationId xmlns:a16="http://schemas.microsoft.com/office/drawing/2014/main" id="{646B182B-53DF-4179-8536-E63229A37C50}"/>
              </a:ext>
            </a:extLst>
          </p:cNvPr>
          <p:cNvSpPr/>
          <p:nvPr/>
        </p:nvSpPr>
        <p:spPr>
          <a:xfrm>
            <a:off x="115502" y="600887"/>
            <a:ext cx="11436137" cy="1200329"/>
          </a:xfrm>
          <a:prstGeom prst="rect">
            <a:avLst/>
          </a:prstGeom>
        </p:spPr>
        <p:txBody>
          <a:bodyPr wrap="square">
            <a:spAutoFit/>
          </a:bodyPr>
          <a:lstStyle/>
          <a:p>
            <a:r>
              <a:rPr lang="en-US" b="1" dirty="0"/>
              <a:t>In this guided learning kit, you will be able to:</a:t>
            </a:r>
          </a:p>
          <a:p>
            <a:pPr marL="461963" indent="-176213">
              <a:buFont typeface="Wingdings" panose="05000000000000000000" pitchFamily="2" charset="2"/>
              <a:buChar char="§"/>
            </a:pPr>
            <a:r>
              <a:rPr lang="en-US" dirty="0"/>
              <a:t>Learn the basic pages of Oracle HCM Cloud Payroll</a:t>
            </a:r>
          </a:p>
          <a:p>
            <a:pPr marL="461963" indent="-176213">
              <a:buFont typeface="Wingdings" panose="05000000000000000000" pitchFamily="2" charset="2"/>
              <a:buChar char="§"/>
            </a:pPr>
            <a:r>
              <a:rPr lang="en-US" dirty="0"/>
              <a:t>Learn the functionality behind the action links and key tasks associated with Payroll</a:t>
            </a:r>
          </a:p>
          <a:p>
            <a:pPr marL="461963" indent="-176213">
              <a:buFont typeface="Wingdings" panose="05000000000000000000" pitchFamily="2" charset="2"/>
              <a:buChar char="§"/>
            </a:pPr>
            <a:r>
              <a:rPr lang="en-US" dirty="0"/>
              <a:t>Learn to navigate the pages within Payroll</a:t>
            </a:r>
          </a:p>
        </p:txBody>
      </p:sp>
    </p:spTree>
    <p:extLst>
      <p:ext uri="{BB962C8B-B14F-4D97-AF65-F5344CB8AC3E}">
        <p14:creationId xmlns:p14="http://schemas.microsoft.com/office/powerpoint/2010/main" val="2611735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369965-0568-4BBA-8FBF-09AABBB58046}"/>
              </a:ext>
            </a:extLst>
          </p:cNvPr>
          <p:cNvPicPr>
            <a:picLocks noChangeAspect="1"/>
          </p:cNvPicPr>
          <p:nvPr/>
        </p:nvPicPr>
        <p:blipFill>
          <a:blip r:embed="rId2"/>
          <a:stretch>
            <a:fillRect/>
          </a:stretch>
        </p:blipFill>
        <p:spPr>
          <a:xfrm>
            <a:off x="2812225" y="797984"/>
            <a:ext cx="9218908" cy="4533900"/>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60423" y="4231440"/>
            <a:ext cx="2169914" cy="2015356"/>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Personal Payment Methods</a:t>
            </a:r>
          </a:p>
          <a:p>
            <a:r>
              <a:rPr lang="en-US" sz="1400" dirty="0">
                <a:solidFill>
                  <a:schemeClr val="tx1"/>
                </a:solidFill>
              </a:rPr>
              <a:t>4 Search and select a Person</a:t>
            </a:r>
          </a:p>
          <a:p>
            <a:r>
              <a:rPr lang="en-US" sz="1400" b="1" dirty="0">
                <a:solidFill>
                  <a:schemeClr val="tx1"/>
                </a:solidFill>
              </a:rPr>
              <a:t>5</a:t>
            </a:r>
            <a:r>
              <a:rPr lang="en-US" sz="1400" dirty="0">
                <a:solidFill>
                  <a:schemeClr val="tx1"/>
                </a:solidFill>
              </a:rPr>
              <a:t> </a:t>
            </a:r>
            <a:r>
              <a:rPr lang="en-US" sz="1400" b="1" dirty="0">
                <a:solidFill>
                  <a:schemeClr val="tx1"/>
                </a:solidFill>
              </a:rPr>
              <a:t>Enter LDG. Click Continue. Click + to add bank details</a:t>
            </a:r>
          </a:p>
        </p:txBody>
      </p:sp>
      <p:sp>
        <p:nvSpPr>
          <p:cNvPr id="11" name="Rectangle 10">
            <a:extLst>
              <a:ext uri="{FF2B5EF4-FFF2-40B4-BE49-F238E27FC236}">
                <a16:creationId xmlns:a16="http://schemas.microsoft.com/office/drawing/2014/main" id="{AB7C2A5F-B66E-4621-98A9-459C45AB5F9C}"/>
              </a:ext>
            </a:extLst>
          </p:cNvPr>
          <p:cNvSpPr/>
          <p:nvPr/>
        </p:nvSpPr>
        <p:spPr>
          <a:xfrm>
            <a:off x="8288912" y="4305384"/>
            <a:ext cx="2692355" cy="75750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8EDB26-C2F0-4C44-A222-732D7364F9B5}"/>
              </a:ext>
            </a:extLst>
          </p:cNvPr>
          <p:cNvSpPr/>
          <p:nvPr/>
        </p:nvSpPr>
        <p:spPr>
          <a:xfrm>
            <a:off x="329967" y="1285423"/>
            <a:ext cx="2421622" cy="2862322"/>
          </a:xfrm>
          <a:prstGeom prst="rect">
            <a:avLst/>
          </a:prstGeom>
        </p:spPr>
        <p:txBody>
          <a:bodyPr wrap="square">
            <a:spAutoFit/>
          </a:bodyPr>
          <a:lstStyle/>
          <a:p>
            <a:r>
              <a:rPr lang="en-US" dirty="0"/>
              <a:t>Create payment methods for payments to people who aren't on the payroll, such as payments to external organizations like State Disbursement Unit for use cases such as Child Support to a Former Spouse.</a:t>
            </a:r>
          </a:p>
        </p:txBody>
      </p:sp>
      <p:sp>
        <p:nvSpPr>
          <p:cNvPr id="16" name="Rectangle 15">
            <a:extLst>
              <a:ext uri="{FF2B5EF4-FFF2-40B4-BE49-F238E27FC236}">
                <a16:creationId xmlns:a16="http://schemas.microsoft.com/office/drawing/2014/main" id="{A788F8A5-BF9A-40DA-AA4B-0C1A79C73791}"/>
              </a:ext>
            </a:extLst>
          </p:cNvPr>
          <p:cNvSpPr/>
          <p:nvPr/>
        </p:nvSpPr>
        <p:spPr>
          <a:xfrm>
            <a:off x="329967" y="679022"/>
            <a:ext cx="1959767" cy="646331"/>
          </a:xfrm>
          <a:prstGeom prst="rect">
            <a:avLst/>
          </a:prstGeom>
        </p:spPr>
        <p:txBody>
          <a:bodyPr wrap="none">
            <a:spAutoFit/>
          </a:bodyPr>
          <a:lstStyle/>
          <a:p>
            <a:r>
              <a:rPr lang="en-US" b="1" dirty="0">
                <a:solidFill>
                  <a:srgbClr val="161513"/>
                </a:solidFill>
                <a:latin typeface="Calibri" panose="020F0502020204030204" pitchFamily="34" charset="0"/>
              </a:rPr>
              <a:t>Third-Party Person</a:t>
            </a:r>
          </a:p>
          <a:p>
            <a:r>
              <a:rPr lang="en-US" b="1" dirty="0">
                <a:solidFill>
                  <a:srgbClr val="161513"/>
                </a:solidFill>
                <a:latin typeface="Calibri" panose="020F0502020204030204" pitchFamily="34" charset="0"/>
              </a:rPr>
              <a:t>Payment Methods</a:t>
            </a:r>
            <a:endParaRPr lang="en-US" b="1" dirty="0"/>
          </a:p>
        </p:txBody>
      </p:sp>
      <p:sp>
        <p:nvSpPr>
          <p:cNvPr id="13" name="Rectangle 12">
            <a:extLst>
              <a:ext uri="{FF2B5EF4-FFF2-40B4-BE49-F238E27FC236}">
                <a16:creationId xmlns:a16="http://schemas.microsoft.com/office/drawing/2014/main" id="{0F43C474-6CDE-4000-9B53-7544A4BACC03}"/>
              </a:ext>
            </a:extLst>
          </p:cNvPr>
          <p:cNvSpPr/>
          <p:nvPr/>
        </p:nvSpPr>
        <p:spPr>
          <a:xfrm>
            <a:off x="8093939" y="4351105"/>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Rectangle 13">
            <a:hlinkClick r:id="rId3" action="ppaction://hlinksldjump"/>
            <a:extLst>
              <a:ext uri="{FF2B5EF4-FFF2-40B4-BE49-F238E27FC236}">
                <a16:creationId xmlns:a16="http://schemas.microsoft.com/office/drawing/2014/main" id="{57DB79C3-6987-4EC9-83F6-C7D55E6D9595}"/>
              </a:ext>
            </a:extLst>
          </p:cNvPr>
          <p:cNvSpPr/>
          <p:nvPr/>
        </p:nvSpPr>
        <p:spPr>
          <a:xfrm>
            <a:off x="4047112" y="2606040"/>
            <a:ext cx="287821" cy="2489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5629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F52ED0-159E-4D02-B8C9-77AFA043639D}"/>
              </a:ext>
            </a:extLst>
          </p:cNvPr>
          <p:cNvPicPr>
            <a:picLocks noChangeAspect="1"/>
          </p:cNvPicPr>
          <p:nvPr/>
        </p:nvPicPr>
        <p:blipFill>
          <a:blip r:embed="rId2"/>
          <a:stretch>
            <a:fillRect/>
          </a:stretch>
        </p:blipFill>
        <p:spPr>
          <a:xfrm>
            <a:off x="2751588" y="770021"/>
            <a:ext cx="9308867" cy="5293895"/>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60423" y="3907857"/>
            <a:ext cx="2169914" cy="258081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Personal Payment Methods</a:t>
            </a:r>
          </a:p>
          <a:p>
            <a:r>
              <a:rPr lang="en-US" sz="1400" dirty="0">
                <a:solidFill>
                  <a:schemeClr val="tx1"/>
                </a:solidFill>
              </a:rPr>
              <a:t>4 Search and select a Person</a:t>
            </a:r>
          </a:p>
          <a:p>
            <a:r>
              <a:rPr lang="en-US" sz="1400" dirty="0">
                <a:solidFill>
                  <a:schemeClr val="tx1"/>
                </a:solidFill>
              </a:rPr>
              <a:t>5 Enter LDG. Click Continue. Click + to add bank details</a:t>
            </a:r>
          </a:p>
          <a:p>
            <a:r>
              <a:rPr lang="en-US" sz="1400" b="1" dirty="0">
                <a:solidFill>
                  <a:schemeClr val="tx1"/>
                </a:solidFill>
              </a:rPr>
              <a:t>6 Enter bank details. Click Save and Close</a:t>
            </a:r>
          </a:p>
        </p:txBody>
      </p:sp>
      <p:sp>
        <p:nvSpPr>
          <p:cNvPr id="11" name="Rectangle 10">
            <a:extLst>
              <a:ext uri="{FF2B5EF4-FFF2-40B4-BE49-F238E27FC236}">
                <a16:creationId xmlns:a16="http://schemas.microsoft.com/office/drawing/2014/main" id="{AB7C2A5F-B66E-4621-98A9-459C45AB5F9C}"/>
              </a:ext>
            </a:extLst>
          </p:cNvPr>
          <p:cNvSpPr/>
          <p:nvPr/>
        </p:nvSpPr>
        <p:spPr>
          <a:xfrm>
            <a:off x="7518891" y="1465931"/>
            <a:ext cx="2692355" cy="26818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8EDB26-C2F0-4C44-A222-732D7364F9B5}"/>
              </a:ext>
            </a:extLst>
          </p:cNvPr>
          <p:cNvSpPr/>
          <p:nvPr/>
        </p:nvSpPr>
        <p:spPr>
          <a:xfrm>
            <a:off x="329967" y="1285423"/>
            <a:ext cx="2421622" cy="2708434"/>
          </a:xfrm>
          <a:prstGeom prst="rect">
            <a:avLst/>
          </a:prstGeom>
        </p:spPr>
        <p:txBody>
          <a:bodyPr wrap="square">
            <a:spAutoFit/>
          </a:bodyPr>
          <a:lstStyle/>
          <a:p>
            <a:r>
              <a:rPr lang="en-US" sz="1700" dirty="0"/>
              <a:t>Create payment methods for payments to people who aren't on the payroll, such as payments to external organizations like State Disbursement Unit for use cases such as Child Support to a Former Spouse.</a:t>
            </a:r>
          </a:p>
        </p:txBody>
      </p:sp>
      <p:sp>
        <p:nvSpPr>
          <p:cNvPr id="16" name="Rectangle 15">
            <a:extLst>
              <a:ext uri="{FF2B5EF4-FFF2-40B4-BE49-F238E27FC236}">
                <a16:creationId xmlns:a16="http://schemas.microsoft.com/office/drawing/2014/main" id="{A788F8A5-BF9A-40DA-AA4B-0C1A79C73791}"/>
              </a:ext>
            </a:extLst>
          </p:cNvPr>
          <p:cNvSpPr/>
          <p:nvPr/>
        </p:nvSpPr>
        <p:spPr>
          <a:xfrm>
            <a:off x="329967" y="679022"/>
            <a:ext cx="1959767" cy="646331"/>
          </a:xfrm>
          <a:prstGeom prst="rect">
            <a:avLst/>
          </a:prstGeom>
        </p:spPr>
        <p:txBody>
          <a:bodyPr wrap="none">
            <a:spAutoFit/>
          </a:bodyPr>
          <a:lstStyle/>
          <a:p>
            <a:r>
              <a:rPr lang="en-US" b="1" dirty="0">
                <a:solidFill>
                  <a:srgbClr val="161513"/>
                </a:solidFill>
                <a:latin typeface="Calibri" panose="020F0502020204030204" pitchFamily="34" charset="0"/>
              </a:rPr>
              <a:t>Third-Party Person</a:t>
            </a:r>
          </a:p>
          <a:p>
            <a:r>
              <a:rPr lang="en-US" b="1" dirty="0">
                <a:solidFill>
                  <a:srgbClr val="161513"/>
                </a:solidFill>
                <a:latin typeface="Calibri" panose="020F0502020204030204" pitchFamily="34" charset="0"/>
              </a:rPr>
              <a:t>Payment Methods</a:t>
            </a:r>
            <a:endParaRPr lang="en-US" b="1" dirty="0"/>
          </a:p>
        </p:txBody>
      </p:sp>
      <p:sp>
        <p:nvSpPr>
          <p:cNvPr id="13" name="Rectangle 12">
            <a:extLst>
              <a:ext uri="{FF2B5EF4-FFF2-40B4-BE49-F238E27FC236}">
                <a16:creationId xmlns:a16="http://schemas.microsoft.com/office/drawing/2014/main" id="{0F43C474-6CDE-4000-9B53-7544A4BACC03}"/>
              </a:ext>
            </a:extLst>
          </p:cNvPr>
          <p:cNvSpPr/>
          <p:nvPr/>
        </p:nvSpPr>
        <p:spPr>
          <a:xfrm>
            <a:off x="7323918" y="1511651"/>
            <a:ext cx="194973" cy="305089"/>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4" name="Rectangle 13">
            <a:extLst>
              <a:ext uri="{FF2B5EF4-FFF2-40B4-BE49-F238E27FC236}">
                <a16:creationId xmlns:a16="http://schemas.microsoft.com/office/drawing/2014/main" id="{57DB79C3-6987-4EC9-83F6-C7D55E6D9595}"/>
              </a:ext>
            </a:extLst>
          </p:cNvPr>
          <p:cNvSpPr/>
          <p:nvPr/>
        </p:nvSpPr>
        <p:spPr>
          <a:xfrm>
            <a:off x="7704712" y="4379495"/>
            <a:ext cx="736644" cy="2850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hlinkClick r:id="rId3" action="ppaction://hlinksldjump"/>
            <a:extLst>
              <a:ext uri="{FF2B5EF4-FFF2-40B4-BE49-F238E27FC236}">
                <a16:creationId xmlns:a16="http://schemas.microsoft.com/office/drawing/2014/main" id="{41DCF0CB-DE86-45F6-8F46-BEAFC24DECC1}"/>
              </a:ext>
            </a:extLst>
          </p:cNvPr>
          <p:cNvSpPr/>
          <p:nvPr/>
        </p:nvSpPr>
        <p:spPr>
          <a:xfrm>
            <a:off x="9641840" y="6492453"/>
            <a:ext cx="1662766"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Catalog</a:t>
            </a:r>
          </a:p>
        </p:txBody>
      </p:sp>
      <p:sp>
        <p:nvSpPr>
          <p:cNvPr id="17" name="Rectangle: Rounded Corners 16">
            <a:hlinkClick r:id="rId4" action="ppaction://hlinksldjump"/>
            <a:extLst>
              <a:ext uri="{FF2B5EF4-FFF2-40B4-BE49-F238E27FC236}">
                <a16:creationId xmlns:a16="http://schemas.microsoft.com/office/drawing/2014/main" id="{2744CCE5-B504-411C-B00D-9B605A175D4C}"/>
              </a:ext>
            </a:extLst>
          </p:cNvPr>
          <p:cNvSpPr/>
          <p:nvPr/>
        </p:nvSpPr>
        <p:spPr>
          <a:xfrm>
            <a:off x="11388014" y="6491789"/>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4567141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D69C470-36E4-4C9D-BFA5-12B00E62D05A}"/>
              </a:ext>
            </a:extLst>
          </p:cNvPr>
          <p:cNvPicPr>
            <a:picLocks noChangeAspect="1"/>
          </p:cNvPicPr>
          <p:nvPr/>
        </p:nvPicPr>
        <p:blipFill>
          <a:blip r:embed="rId3"/>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You use element entries to capture earnings, deductions, absences, and basic benefit details for an employee assignment. </a:t>
            </a:r>
            <a:endParaRPr lang="en-US" dirty="0"/>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1684051" cy="369332"/>
          </a:xfrm>
          <a:prstGeom prst="rect">
            <a:avLst/>
          </a:prstGeom>
        </p:spPr>
        <p:txBody>
          <a:bodyPr wrap="none">
            <a:spAutoFit/>
          </a:bodyPr>
          <a:lstStyle/>
          <a:p>
            <a:r>
              <a:rPr lang="en-US" b="1" dirty="0">
                <a:solidFill>
                  <a:srgbClr val="161513"/>
                </a:solidFill>
                <a:latin typeface="Calibri" panose="020F0502020204030204" pitchFamily="34" charset="0"/>
              </a:rPr>
              <a:t>Element Entries</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0040" y="2868306"/>
            <a:ext cx="2169914" cy="52901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1 Click </a:t>
            </a:r>
            <a:r>
              <a:rPr lang="en-US" sz="1400" b="1" i="1" dirty="0">
                <a:solidFill>
                  <a:schemeClr val="tx1"/>
                </a:solidFill>
              </a:rPr>
              <a:t>My Client Groups</a:t>
            </a:r>
          </a:p>
        </p:txBody>
      </p:sp>
      <p:sp>
        <p:nvSpPr>
          <p:cNvPr id="20" name="Rectangle 19">
            <a:hlinkClick r:id="rId4" action="ppaction://hlinksldjump"/>
            <a:extLst>
              <a:ext uri="{FF2B5EF4-FFF2-40B4-BE49-F238E27FC236}">
                <a16:creationId xmlns:a16="http://schemas.microsoft.com/office/drawing/2014/main" id="{C883E0FB-2130-4CF4-8AC3-D6CE35B0F2E8}"/>
              </a:ext>
            </a:extLst>
          </p:cNvPr>
          <p:cNvSpPr/>
          <p:nvPr/>
        </p:nvSpPr>
        <p:spPr>
          <a:xfrm>
            <a:off x="4656283" y="795034"/>
            <a:ext cx="1131576"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4461309" y="7950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Tree>
    <p:extLst>
      <p:ext uri="{BB962C8B-B14F-4D97-AF65-F5344CB8AC3E}">
        <p14:creationId xmlns:p14="http://schemas.microsoft.com/office/powerpoint/2010/main" val="21912439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2"/>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0040" y="2871216"/>
            <a:ext cx="2169914" cy="67076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b="1" i="1" dirty="0">
                <a:solidFill>
                  <a:schemeClr val="tx1"/>
                </a:solidFill>
              </a:rPr>
              <a:t>2 </a:t>
            </a:r>
            <a:r>
              <a:rPr lang="en-US" sz="1400" b="1" dirty="0">
                <a:solidFill>
                  <a:schemeClr val="tx1"/>
                </a:solidFill>
              </a:rPr>
              <a:t>Click</a:t>
            </a:r>
            <a:r>
              <a:rPr lang="en-US" sz="1400" b="1" i="1" dirty="0">
                <a:solidFill>
                  <a:schemeClr val="tx1"/>
                </a:solidFill>
              </a:rPr>
              <a:t> Payroll</a:t>
            </a:r>
            <a:endParaRPr lang="en-US" sz="1400" b="1" dirty="0">
              <a:solidFill>
                <a:schemeClr val="tx1"/>
              </a:solidFill>
            </a:endParaRP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909349" y="5026945"/>
            <a:ext cx="584584" cy="65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714376" y="52146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Rectangle 9">
            <a:extLst>
              <a:ext uri="{FF2B5EF4-FFF2-40B4-BE49-F238E27FC236}">
                <a16:creationId xmlns:a16="http://schemas.microsoft.com/office/drawing/2014/main" id="{2DB95C40-C6A6-4C8A-8A70-6BF9B80973F2}"/>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You use element entries to capture earnings, deductions, absences, and basic benefit details for an employee assignment. </a:t>
            </a:r>
            <a:endParaRPr lang="en-US" dirty="0"/>
          </a:p>
        </p:txBody>
      </p:sp>
      <p:sp>
        <p:nvSpPr>
          <p:cNvPr id="11" name="Rectangle 10">
            <a:extLst>
              <a:ext uri="{FF2B5EF4-FFF2-40B4-BE49-F238E27FC236}">
                <a16:creationId xmlns:a16="http://schemas.microsoft.com/office/drawing/2014/main" id="{4F0FD42D-4B99-457C-9CFF-502B7D056880}"/>
              </a:ext>
            </a:extLst>
          </p:cNvPr>
          <p:cNvSpPr/>
          <p:nvPr/>
        </p:nvSpPr>
        <p:spPr>
          <a:xfrm>
            <a:off x="329967" y="679022"/>
            <a:ext cx="1684051" cy="369332"/>
          </a:xfrm>
          <a:prstGeom prst="rect">
            <a:avLst/>
          </a:prstGeom>
        </p:spPr>
        <p:txBody>
          <a:bodyPr wrap="none">
            <a:spAutoFit/>
          </a:bodyPr>
          <a:lstStyle/>
          <a:p>
            <a:r>
              <a:rPr lang="en-US" b="1" dirty="0">
                <a:solidFill>
                  <a:srgbClr val="161513"/>
                </a:solidFill>
                <a:latin typeface="Calibri" panose="020F0502020204030204" pitchFamily="34" charset="0"/>
              </a:rPr>
              <a:t>Element Entries</a:t>
            </a:r>
            <a:endParaRPr lang="en-US" b="1" dirty="0"/>
          </a:p>
        </p:txBody>
      </p:sp>
    </p:spTree>
    <p:extLst>
      <p:ext uri="{BB962C8B-B14F-4D97-AF65-F5344CB8AC3E}">
        <p14:creationId xmlns:p14="http://schemas.microsoft.com/office/powerpoint/2010/main" val="2138226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C34B04-6C67-4045-846B-765365173AC6}"/>
              </a:ext>
            </a:extLst>
          </p:cNvPr>
          <p:cNvPicPr>
            <a:picLocks noChangeAspect="1"/>
          </p:cNvPicPr>
          <p:nvPr/>
        </p:nvPicPr>
        <p:blipFill>
          <a:blip r:embed="rId2"/>
          <a:stretch>
            <a:fillRect/>
          </a:stretch>
        </p:blipFill>
        <p:spPr>
          <a:xfrm>
            <a:off x="3045485" y="762000"/>
            <a:ext cx="8911962" cy="5606622"/>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871216"/>
            <a:ext cx="2169914" cy="1102562"/>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b="1" dirty="0">
                <a:solidFill>
                  <a:schemeClr val="tx1"/>
                </a:solidFill>
              </a:rPr>
              <a:t>3 Click </a:t>
            </a:r>
            <a:r>
              <a:rPr lang="en-US" sz="1400" b="1" i="1" dirty="0">
                <a:solidFill>
                  <a:schemeClr val="tx1"/>
                </a:solidFill>
              </a:rPr>
              <a:t>Element Entries</a:t>
            </a: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6096000" y="3077714"/>
            <a:ext cx="2463800"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897513" y="3171558"/>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0" name="Rectangle 9">
            <a:extLst>
              <a:ext uri="{FF2B5EF4-FFF2-40B4-BE49-F238E27FC236}">
                <a16:creationId xmlns:a16="http://schemas.microsoft.com/office/drawing/2014/main" id="{22B64827-9F81-4E97-8758-3E5A67508C1E}"/>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You use element entries to capture earnings, deductions, absences, and basic benefit details for an employee assignment. </a:t>
            </a:r>
            <a:endParaRPr lang="en-US" dirty="0"/>
          </a:p>
        </p:txBody>
      </p:sp>
      <p:sp>
        <p:nvSpPr>
          <p:cNvPr id="11" name="Rectangle 10">
            <a:extLst>
              <a:ext uri="{FF2B5EF4-FFF2-40B4-BE49-F238E27FC236}">
                <a16:creationId xmlns:a16="http://schemas.microsoft.com/office/drawing/2014/main" id="{688FB986-3BB2-4272-9F2E-2E1E2F5D3969}"/>
              </a:ext>
            </a:extLst>
          </p:cNvPr>
          <p:cNvSpPr/>
          <p:nvPr/>
        </p:nvSpPr>
        <p:spPr>
          <a:xfrm>
            <a:off x="329967" y="679022"/>
            <a:ext cx="1684051" cy="369332"/>
          </a:xfrm>
          <a:prstGeom prst="rect">
            <a:avLst/>
          </a:prstGeom>
        </p:spPr>
        <p:txBody>
          <a:bodyPr wrap="none">
            <a:spAutoFit/>
          </a:bodyPr>
          <a:lstStyle/>
          <a:p>
            <a:r>
              <a:rPr lang="en-US" b="1" dirty="0">
                <a:solidFill>
                  <a:srgbClr val="161513"/>
                </a:solidFill>
                <a:latin typeface="Calibri" panose="020F0502020204030204" pitchFamily="34" charset="0"/>
              </a:rPr>
              <a:t>Element Entries</a:t>
            </a:r>
            <a:endParaRPr lang="en-US" b="1" dirty="0"/>
          </a:p>
        </p:txBody>
      </p:sp>
    </p:spTree>
    <p:extLst>
      <p:ext uri="{BB962C8B-B14F-4D97-AF65-F5344CB8AC3E}">
        <p14:creationId xmlns:p14="http://schemas.microsoft.com/office/powerpoint/2010/main" val="1362365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F2E51-AF29-4784-8E4E-68F3082C39DC}"/>
              </a:ext>
            </a:extLst>
          </p:cNvPr>
          <p:cNvPicPr>
            <a:picLocks noChangeAspect="1"/>
          </p:cNvPicPr>
          <p:nvPr/>
        </p:nvPicPr>
        <p:blipFill>
          <a:blip r:embed="rId2"/>
          <a:stretch>
            <a:fillRect/>
          </a:stretch>
        </p:blipFill>
        <p:spPr>
          <a:xfrm>
            <a:off x="2974694" y="750720"/>
            <a:ext cx="9217306" cy="5310255"/>
          </a:xfrm>
          <a:prstGeom prst="rect">
            <a:avLst/>
          </a:prstGeom>
        </p:spPr>
      </p:pic>
      <p:sp>
        <p:nvSpPr>
          <p:cNvPr id="11" name="Rectangle 10">
            <a:hlinkClick r:id="rId3" action="ppaction://hlinksldjump"/>
            <a:extLst>
              <a:ext uri="{FF2B5EF4-FFF2-40B4-BE49-F238E27FC236}">
                <a16:creationId xmlns:a16="http://schemas.microsoft.com/office/drawing/2014/main" id="{AB7C2A5F-B66E-4621-98A9-459C45AB5F9C}"/>
              </a:ext>
            </a:extLst>
          </p:cNvPr>
          <p:cNvSpPr/>
          <p:nvPr/>
        </p:nvSpPr>
        <p:spPr>
          <a:xfrm>
            <a:off x="6764912" y="2742800"/>
            <a:ext cx="4639688" cy="36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60423" y="2871216"/>
            <a:ext cx="2169914" cy="1466628"/>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Personal Payment Methods</a:t>
            </a:r>
          </a:p>
          <a:p>
            <a:r>
              <a:rPr lang="en-US" sz="1400" b="1" dirty="0">
                <a:solidFill>
                  <a:schemeClr val="tx1"/>
                </a:solidFill>
              </a:rPr>
              <a:t>4 Search and select a Person</a:t>
            </a:r>
          </a:p>
        </p:txBody>
      </p:sp>
      <p:sp>
        <p:nvSpPr>
          <p:cNvPr id="12" name="Rectangle 11">
            <a:extLst>
              <a:ext uri="{FF2B5EF4-FFF2-40B4-BE49-F238E27FC236}">
                <a16:creationId xmlns:a16="http://schemas.microsoft.com/office/drawing/2014/main" id="{0970FC32-5B75-4DB0-90F4-699A54F85858}"/>
              </a:ext>
            </a:extLst>
          </p:cNvPr>
          <p:cNvSpPr/>
          <p:nvPr/>
        </p:nvSpPr>
        <p:spPr>
          <a:xfrm>
            <a:off x="6568182" y="2813879"/>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0" name="Rectangle 9">
            <a:extLst>
              <a:ext uri="{FF2B5EF4-FFF2-40B4-BE49-F238E27FC236}">
                <a16:creationId xmlns:a16="http://schemas.microsoft.com/office/drawing/2014/main" id="{F99EC770-7911-40A5-9F17-7403680471EA}"/>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You use element entries to capture earnings, deductions, absences, and basic benefit details for an employee assignment. </a:t>
            </a:r>
            <a:endParaRPr lang="en-US" dirty="0"/>
          </a:p>
        </p:txBody>
      </p:sp>
      <p:sp>
        <p:nvSpPr>
          <p:cNvPr id="13" name="Rectangle 12">
            <a:extLst>
              <a:ext uri="{FF2B5EF4-FFF2-40B4-BE49-F238E27FC236}">
                <a16:creationId xmlns:a16="http://schemas.microsoft.com/office/drawing/2014/main" id="{8DA6F788-62C2-4F33-A838-C1EFCE394B27}"/>
              </a:ext>
            </a:extLst>
          </p:cNvPr>
          <p:cNvSpPr/>
          <p:nvPr/>
        </p:nvSpPr>
        <p:spPr>
          <a:xfrm>
            <a:off x="329967" y="679022"/>
            <a:ext cx="1684051" cy="369332"/>
          </a:xfrm>
          <a:prstGeom prst="rect">
            <a:avLst/>
          </a:prstGeom>
        </p:spPr>
        <p:txBody>
          <a:bodyPr wrap="none">
            <a:spAutoFit/>
          </a:bodyPr>
          <a:lstStyle/>
          <a:p>
            <a:r>
              <a:rPr lang="en-US" b="1" dirty="0">
                <a:solidFill>
                  <a:srgbClr val="161513"/>
                </a:solidFill>
                <a:latin typeface="Calibri" panose="020F0502020204030204" pitchFamily="34" charset="0"/>
              </a:rPr>
              <a:t>Element Entries</a:t>
            </a:r>
            <a:endParaRPr lang="en-US" b="1" dirty="0"/>
          </a:p>
        </p:txBody>
      </p:sp>
    </p:spTree>
    <p:extLst>
      <p:ext uri="{BB962C8B-B14F-4D97-AF65-F5344CB8AC3E}">
        <p14:creationId xmlns:p14="http://schemas.microsoft.com/office/powerpoint/2010/main" val="26599883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46CC75-5FB3-447F-BD55-9852D0685C78}"/>
              </a:ext>
            </a:extLst>
          </p:cNvPr>
          <p:cNvPicPr>
            <a:picLocks noChangeAspect="1"/>
          </p:cNvPicPr>
          <p:nvPr/>
        </p:nvPicPr>
        <p:blipFill>
          <a:blip r:embed="rId2"/>
          <a:stretch>
            <a:fillRect/>
          </a:stretch>
        </p:blipFill>
        <p:spPr>
          <a:xfrm>
            <a:off x="2997200" y="679023"/>
            <a:ext cx="9029700" cy="5035576"/>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60423" y="2871215"/>
            <a:ext cx="2169914" cy="229755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Personal Payment Methods</a:t>
            </a:r>
          </a:p>
          <a:p>
            <a:r>
              <a:rPr lang="en-US" sz="1400" dirty="0">
                <a:solidFill>
                  <a:schemeClr val="tx1"/>
                </a:solidFill>
              </a:rPr>
              <a:t>4 Search and select a Person</a:t>
            </a:r>
          </a:p>
          <a:p>
            <a:r>
              <a:rPr lang="en-US" sz="1400" b="1" dirty="0">
                <a:solidFill>
                  <a:schemeClr val="tx1"/>
                </a:solidFill>
              </a:rPr>
              <a:t>5 Click +. Select an </a:t>
            </a:r>
            <a:r>
              <a:rPr lang="en-US" sz="1400" b="1" i="1" dirty="0">
                <a:solidFill>
                  <a:schemeClr val="tx1"/>
                </a:solidFill>
              </a:rPr>
              <a:t>Element Name</a:t>
            </a:r>
            <a:r>
              <a:rPr lang="en-US" sz="1400" b="1" dirty="0">
                <a:solidFill>
                  <a:schemeClr val="tx1"/>
                </a:solidFill>
              </a:rPr>
              <a:t>. Select </a:t>
            </a:r>
            <a:r>
              <a:rPr lang="en-US" sz="1400" b="1" i="1" dirty="0">
                <a:solidFill>
                  <a:schemeClr val="tx1"/>
                </a:solidFill>
              </a:rPr>
              <a:t>Assignment </a:t>
            </a:r>
            <a:r>
              <a:rPr lang="en-US" sz="1400" b="1" dirty="0">
                <a:solidFill>
                  <a:schemeClr val="tx1"/>
                </a:solidFill>
              </a:rPr>
              <a:t>of the person. Click Continue.</a:t>
            </a:r>
          </a:p>
        </p:txBody>
      </p:sp>
      <p:sp>
        <p:nvSpPr>
          <p:cNvPr id="11" name="Rectangle 10">
            <a:extLst>
              <a:ext uri="{FF2B5EF4-FFF2-40B4-BE49-F238E27FC236}">
                <a16:creationId xmlns:a16="http://schemas.microsoft.com/office/drawing/2014/main" id="{AB7C2A5F-B66E-4621-98A9-459C45AB5F9C}"/>
              </a:ext>
            </a:extLst>
          </p:cNvPr>
          <p:cNvSpPr/>
          <p:nvPr/>
        </p:nvSpPr>
        <p:spPr>
          <a:xfrm>
            <a:off x="3721992" y="2105412"/>
            <a:ext cx="194973" cy="2703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0FC32-5B75-4DB0-90F4-699A54F85858}"/>
              </a:ext>
            </a:extLst>
          </p:cNvPr>
          <p:cNvSpPr/>
          <p:nvPr/>
        </p:nvSpPr>
        <p:spPr>
          <a:xfrm>
            <a:off x="3525262" y="2105412"/>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0" name="Rectangle 9">
            <a:extLst>
              <a:ext uri="{FF2B5EF4-FFF2-40B4-BE49-F238E27FC236}">
                <a16:creationId xmlns:a16="http://schemas.microsoft.com/office/drawing/2014/main" id="{F99EC770-7911-40A5-9F17-7403680471EA}"/>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You use element entries to capture earnings, deductions, absences, and basic benefit details for an employee assignment. </a:t>
            </a:r>
            <a:endParaRPr lang="en-US" dirty="0"/>
          </a:p>
        </p:txBody>
      </p:sp>
      <p:sp>
        <p:nvSpPr>
          <p:cNvPr id="13" name="Rectangle 12">
            <a:extLst>
              <a:ext uri="{FF2B5EF4-FFF2-40B4-BE49-F238E27FC236}">
                <a16:creationId xmlns:a16="http://schemas.microsoft.com/office/drawing/2014/main" id="{8DA6F788-62C2-4F33-A838-C1EFCE394B27}"/>
              </a:ext>
            </a:extLst>
          </p:cNvPr>
          <p:cNvSpPr/>
          <p:nvPr/>
        </p:nvSpPr>
        <p:spPr>
          <a:xfrm>
            <a:off x="329967" y="679022"/>
            <a:ext cx="1684051" cy="369332"/>
          </a:xfrm>
          <a:prstGeom prst="rect">
            <a:avLst/>
          </a:prstGeom>
        </p:spPr>
        <p:txBody>
          <a:bodyPr wrap="none">
            <a:spAutoFit/>
          </a:bodyPr>
          <a:lstStyle/>
          <a:p>
            <a:r>
              <a:rPr lang="en-US" b="1" dirty="0">
                <a:solidFill>
                  <a:srgbClr val="161513"/>
                </a:solidFill>
                <a:latin typeface="Calibri" panose="020F0502020204030204" pitchFamily="34" charset="0"/>
              </a:rPr>
              <a:t>Element Entries</a:t>
            </a:r>
            <a:endParaRPr lang="en-US" b="1" dirty="0"/>
          </a:p>
        </p:txBody>
      </p:sp>
      <p:sp>
        <p:nvSpPr>
          <p:cNvPr id="14" name="Rectangle 13">
            <a:extLst>
              <a:ext uri="{FF2B5EF4-FFF2-40B4-BE49-F238E27FC236}">
                <a16:creationId xmlns:a16="http://schemas.microsoft.com/office/drawing/2014/main" id="{F379DF9C-ACB1-4A0D-9490-3A916CEEF5DB}"/>
              </a:ext>
            </a:extLst>
          </p:cNvPr>
          <p:cNvSpPr/>
          <p:nvPr/>
        </p:nvSpPr>
        <p:spPr>
          <a:xfrm>
            <a:off x="6757292" y="2477419"/>
            <a:ext cx="1635937" cy="132456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58884C-0FE4-40F0-8D7A-CC92DA6D526F}"/>
              </a:ext>
            </a:extLst>
          </p:cNvPr>
          <p:cNvSpPr/>
          <p:nvPr/>
        </p:nvSpPr>
        <p:spPr>
          <a:xfrm>
            <a:off x="6560562" y="2480062"/>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6" name="Rectangle 15">
            <a:hlinkClick r:id="rId3" action="ppaction://hlinksldjump"/>
            <a:extLst>
              <a:ext uri="{FF2B5EF4-FFF2-40B4-BE49-F238E27FC236}">
                <a16:creationId xmlns:a16="http://schemas.microsoft.com/office/drawing/2014/main" id="{D7FA45DD-41D3-4C8C-8356-66D0B0E93C0D}"/>
              </a:ext>
            </a:extLst>
          </p:cNvPr>
          <p:cNvSpPr/>
          <p:nvPr/>
        </p:nvSpPr>
        <p:spPr>
          <a:xfrm>
            <a:off x="7614921" y="3850640"/>
            <a:ext cx="431800" cy="3098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48501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458487-FF5A-4114-91C7-D2932F97FB59}"/>
              </a:ext>
            </a:extLst>
          </p:cNvPr>
          <p:cNvPicPr>
            <a:picLocks noChangeAspect="1"/>
          </p:cNvPicPr>
          <p:nvPr/>
        </p:nvPicPr>
        <p:blipFill>
          <a:blip r:embed="rId2"/>
          <a:stretch>
            <a:fillRect/>
          </a:stretch>
        </p:blipFill>
        <p:spPr>
          <a:xfrm>
            <a:off x="2897204" y="760397"/>
            <a:ext cx="9134375" cy="5057188"/>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60423" y="2871216"/>
            <a:ext cx="2169914" cy="3173450"/>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Personal Payment Methods</a:t>
            </a:r>
          </a:p>
          <a:p>
            <a:r>
              <a:rPr lang="en-US" sz="1400" dirty="0">
                <a:solidFill>
                  <a:schemeClr val="tx1"/>
                </a:solidFill>
              </a:rPr>
              <a:t>4 Search and select a Person</a:t>
            </a:r>
          </a:p>
          <a:p>
            <a:r>
              <a:rPr lang="en-US" sz="1400" dirty="0">
                <a:solidFill>
                  <a:schemeClr val="tx1"/>
                </a:solidFill>
              </a:rPr>
              <a:t>5 Click +. Select an </a:t>
            </a:r>
            <a:r>
              <a:rPr lang="en-US" sz="1400" i="1" dirty="0">
                <a:solidFill>
                  <a:schemeClr val="tx1"/>
                </a:solidFill>
              </a:rPr>
              <a:t>Element Name</a:t>
            </a:r>
            <a:r>
              <a:rPr lang="en-US" sz="1400" dirty="0">
                <a:solidFill>
                  <a:schemeClr val="tx1"/>
                </a:solidFill>
              </a:rPr>
              <a:t>. Select </a:t>
            </a:r>
            <a:r>
              <a:rPr lang="en-US" sz="1400" i="1" dirty="0">
                <a:solidFill>
                  <a:schemeClr val="tx1"/>
                </a:solidFill>
              </a:rPr>
              <a:t>Assignment </a:t>
            </a:r>
            <a:r>
              <a:rPr lang="en-US" sz="1400" dirty="0">
                <a:solidFill>
                  <a:schemeClr val="tx1"/>
                </a:solidFill>
              </a:rPr>
              <a:t>of the person. Click Continue.</a:t>
            </a:r>
          </a:p>
          <a:p>
            <a:r>
              <a:rPr lang="en-US" sz="1400" b="1" dirty="0">
                <a:solidFill>
                  <a:schemeClr val="tx1"/>
                </a:solidFill>
              </a:rPr>
              <a:t>6 Enter element entry values such as pay value, amount, reason, etc. Click Submit.</a:t>
            </a:r>
            <a:endParaRPr lang="en-US" sz="1400" dirty="0">
              <a:solidFill>
                <a:schemeClr val="tx1"/>
              </a:solidFill>
            </a:endParaRPr>
          </a:p>
        </p:txBody>
      </p:sp>
      <p:sp>
        <p:nvSpPr>
          <p:cNvPr id="10" name="Rectangle 9">
            <a:extLst>
              <a:ext uri="{FF2B5EF4-FFF2-40B4-BE49-F238E27FC236}">
                <a16:creationId xmlns:a16="http://schemas.microsoft.com/office/drawing/2014/main" id="{F99EC770-7911-40A5-9F17-7403680471EA}"/>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You use element entries to capture earnings, deductions, absences, and basic benefit details for an employee assignment. </a:t>
            </a:r>
            <a:endParaRPr lang="en-US" dirty="0"/>
          </a:p>
        </p:txBody>
      </p:sp>
      <p:sp>
        <p:nvSpPr>
          <p:cNvPr id="13" name="Rectangle 12">
            <a:extLst>
              <a:ext uri="{FF2B5EF4-FFF2-40B4-BE49-F238E27FC236}">
                <a16:creationId xmlns:a16="http://schemas.microsoft.com/office/drawing/2014/main" id="{8DA6F788-62C2-4F33-A838-C1EFCE394B27}"/>
              </a:ext>
            </a:extLst>
          </p:cNvPr>
          <p:cNvSpPr/>
          <p:nvPr/>
        </p:nvSpPr>
        <p:spPr>
          <a:xfrm>
            <a:off x="329967" y="679022"/>
            <a:ext cx="1684051" cy="369332"/>
          </a:xfrm>
          <a:prstGeom prst="rect">
            <a:avLst/>
          </a:prstGeom>
        </p:spPr>
        <p:txBody>
          <a:bodyPr wrap="none">
            <a:spAutoFit/>
          </a:bodyPr>
          <a:lstStyle/>
          <a:p>
            <a:r>
              <a:rPr lang="en-US" b="1" dirty="0">
                <a:solidFill>
                  <a:srgbClr val="161513"/>
                </a:solidFill>
                <a:latin typeface="Calibri" panose="020F0502020204030204" pitchFamily="34" charset="0"/>
              </a:rPr>
              <a:t>Element Entries</a:t>
            </a:r>
            <a:endParaRPr lang="en-US" b="1" dirty="0"/>
          </a:p>
        </p:txBody>
      </p:sp>
      <p:sp>
        <p:nvSpPr>
          <p:cNvPr id="14" name="Rectangle 13">
            <a:extLst>
              <a:ext uri="{FF2B5EF4-FFF2-40B4-BE49-F238E27FC236}">
                <a16:creationId xmlns:a16="http://schemas.microsoft.com/office/drawing/2014/main" id="{F379DF9C-ACB1-4A0D-9490-3A916CEEF5DB}"/>
              </a:ext>
            </a:extLst>
          </p:cNvPr>
          <p:cNvSpPr/>
          <p:nvPr/>
        </p:nvSpPr>
        <p:spPr>
          <a:xfrm>
            <a:off x="2816806" y="2448543"/>
            <a:ext cx="9214773" cy="33690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58884C-0FE4-40F0-8D7A-CC92DA6D526F}"/>
              </a:ext>
            </a:extLst>
          </p:cNvPr>
          <p:cNvSpPr/>
          <p:nvPr/>
        </p:nvSpPr>
        <p:spPr>
          <a:xfrm>
            <a:off x="2620076" y="2451186"/>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6" name="Rectangle 15">
            <a:extLst>
              <a:ext uri="{FF2B5EF4-FFF2-40B4-BE49-F238E27FC236}">
                <a16:creationId xmlns:a16="http://schemas.microsoft.com/office/drawing/2014/main" id="{177A39C3-1C1A-4EF0-8AFD-3C47038D0FE9}"/>
              </a:ext>
            </a:extLst>
          </p:cNvPr>
          <p:cNvSpPr/>
          <p:nvPr/>
        </p:nvSpPr>
        <p:spPr>
          <a:xfrm>
            <a:off x="11390314" y="1770132"/>
            <a:ext cx="329532" cy="2703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8505BB-5482-44B6-83C9-EFE14BEC66DA}"/>
              </a:ext>
            </a:extLst>
          </p:cNvPr>
          <p:cNvSpPr/>
          <p:nvPr/>
        </p:nvSpPr>
        <p:spPr>
          <a:xfrm>
            <a:off x="11169389" y="1770132"/>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8" name="Rectangle: Rounded Corners 17">
            <a:hlinkClick r:id="rId3" action="ppaction://hlinksldjump"/>
            <a:extLst>
              <a:ext uri="{FF2B5EF4-FFF2-40B4-BE49-F238E27FC236}">
                <a16:creationId xmlns:a16="http://schemas.microsoft.com/office/drawing/2014/main" id="{E84BE009-740C-4266-83D9-586EE7C8FC2B}"/>
              </a:ext>
            </a:extLst>
          </p:cNvPr>
          <p:cNvSpPr/>
          <p:nvPr/>
        </p:nvSpPr>
        <p:spPr>
          <a:xfrm>
            <a:off x="9641840" y="6492453"/>
            <a:ext cx="1662766"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Catalog</a:t>
            </a:r>
          </a:p>
        </p:txBody>
      </p:sp>
      <p:sp>
        <p:nvSpPr>
          <p:cNvPr id="20" name="Rectangle: Rounded Corners 19">
            <a:hlinkClick r:id="rId4" action="ppaction://hlinksldjump"/>
            <a:extLst>
              <a:ext uri="{FF2B5EF4-FFF2-40B4-BE49-F238E27FC236}">
                <a16:creationId xmlns:a16="http://schemas.microsoft.com/office/drawing/2014/main" id="{FA1C414F-7FEA-4FAD-8C31-3A00E1A113C5}"/>
              </a:ext>
            </a:extLst>
          </p:cNvPr>
          <p:cNvSpPr/>
          <p:nvPr/>
        </p:nvSpPr>
        <p:spPr>
          <a:xfrm>
            <a:off x="11388014" y="6491789"/>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31169935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D69C470-36E4-4C9D-BFA5-12B00E62D05A}"/>
              </a:ext>
            </a:extLst>
          </p:cNvPr>
          <p:cNvPicPr>
            <a:picLocks noChangeAspect="1"/>
          </p:cNvPicPr>
          <p:nvPr/>
        </p:nvPicPr>
        <p:blipFill>
          <a:blip r:embed="rId3"/>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Capture info specific to a payroll relationship. Payroll runs use this info to calculate earnings and deductions. </a:t>
            </a:r>
            <a:endParaRPr lang="en-US" dirty="0"/>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1829219" cy="369332"/>
          </a:xfrm>
          <a:prstGeom prst="rect">
            <a:avLst/>
          </a:prstGeom>
        </p:spPr>
        <p:txBody>
          <a:bodyPr wrap="none">
            <a:spAutoFit/>
          </a:bodyPr>
          <a:lstStyle/>
          <a:p>
            <a:r>
              <a:rPr lang="en-US" b="1" dirty="0">
                <a:solidFill>
                  <a:srgbClr val="161513"/>
                </a:solidFill>
                <a:latin typeface="Calibri" panose="020F0502020204030204" pitchFamily="34" charset="0"/>
              </a:rPr>
              <a:t>Calculation Cards</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0040" y="2868306"/>
            <a:ext cx="2169914" cy="52901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1 Click </a:t>
            </a:r>
            <a:r>
              <a:rPr lang="en-US" sz="1400" b="1" i="1" dirty="0">
                <a:solidFill>
                  <a:schemeClr val="tx1"/>
                </a:solidFill>
              </a:rPr>
              <a:t>My Client Groups</a:t>
            </a:r>
          </a:p>
        </p:txBody>
      </p:sp>
      <p:sp>
        <p:nvSpPr>
          <p:cNvPr id="20" name="Rectangle 19">
            <a:hlinkClick r:id="rId4" action="ppaction://hlinksldjump"/>
            <a:extLst>
              <a:ext uri="{FF2B5EF4-FFF2-40B4-BE49-F238E27FC236}">
                <a16:creationId xmlns:a16="http://schemas.microsoft.com/office/drawing/2014/main" id="{C883E0FB-2130-4CF4-8AC3-D6CE35B0F2E8}"/>
              </a:ext>
            </a:extLst>
          </p:cNvPr>
          <p:cNvSpPr/>
          <p:nvPr/>
        </p:nvSpPr>
        <p:spPr>
          <a:xfrm>
            <a:off x="4656283" y="795034"/>
            <a:ext cx="1131576"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4461309" y="7950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Tree>
    <p:extLst>
      <p:ext uri="{BB962C8B-B14F-4D97-AF65-F5344CB8AC3E}">
        <p14:creationId xmlns:p14="http://schemas.microsoft.com/office/powerpoint/2010/main" val="40156130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2"/>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0040" y="2871216"/>
            <a:ext cx="2169914" cy="67076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b="1" i="1" dirty="0">
                <a:solidFill>
                  <a:schemeClr val="tx1"/>
                </a:solidFill>
              </a:rPr>
              <a:t>2 </a:t>
            </a:r>
            <a:r>
              <a:rPr lang="en-US" sz="1400" b="1" dirty="0">
                <a:solidFill>
                  <a:schemeClr val="tx1"/>
                </a:solidFill>
              </a:rPr>
              <a:t>Click</a:t>
            </a:r>
            <a:r>
              <a:rPr lang="en-US" sz="1400" b="1" i="1" dirty="0">
                <a:solidFill>
                  <a:schemeClr val="tx1"/>
                </a:solidFill>
              </a:rPr>
              <a:t> Payroll</a:t>
            </a:r>
            <a:endParaRPr lang="en-US" sz="1400" b="1" dirty="0">
              <a:solidFill>
                <a:schemeClr val="tx1"/>
              </a:solidFill>
            </a:endParaRP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909349" y="5026945"/>
            <a:ext cx="584584" cy="65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714376" y="52146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2" name="Rectangle 11">
            <a:extLst>
              <a:ext uri="{FF2B5EF4-FFF2-40B4-BE49-F238E27FC236}">
                <a16:creationId xmlns:a16="http://schemas.microsoft.com/office/drawing/2014/main" id="{12E2917E-4A28-4DD3-9F46-8C7EBC13FBCE}"/>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Capture info specific to a payroll relationship. Payroll runs use this info to calculate earnings and deductions. </a:t>
            </a:r>
            <a:endParaRPr lang="en-US" dirty="0"/>
          </a:p>
        </p:txBody>
      </p:sp>
      <p:sp>
        <p:nvSpPr>
          <p:cNvPr id="13" name="Rectangle 12">
            <a:extLst>
              <a:ext uri="{FF2B5EF4-FFF2-40B4-BE49-F238E27FC236}">
                <a16:creationId xmlns:a16="http://schemas.microsoft.com/office/drawing/2014/main" id="{0485D5FF-DB84-4CD3-8E8F-7E71D2A151E2}"/>
              </a:ext>
            </a:extLst>
          </p:cNvPr>
          <p:cNvSpPr/>
          <p:nvPr/>
        </p:nvSpPr>
        <p:spPr>
          <a:xfrm>
            <a:off x="329967" y="679022"/>
            <a:ext cx="1829219" cy="369332"/>
          </a:xfrm>
          <a:prstGeom prst="rect">
            <a:avLst/>
          </a:prstGeom>
        </p:spPr>
        <p:txBody>
          <a:bodyPr wrap="none">
            <a:spAutoFit/>
          </a:bodyPr>
          <a:lstStyle/>
          <a:p>
            <a:r>
              <a:rPr lang="en-US" b="1" dirty="0">
                <a:solidFill>
                  <a:srgbClr val="161513"/>
                </a:solidFill>
                <a:latin typeface="Calibri" panose="020F0502020204030204" pitchFamily="34" charset="0"/>
              </a:rPr>
              <a:t>Calculation Cards</a:t>
            </a:r>
            <a:endParaRPr lang="en-US" b="1" dirty="0"/>
          </a:p>
        </p:txBody>
      </p:sp>
    </p:spTree>
    <p:extLst>
      <p:ext uri="{BB962C8B-B14F-4D97-AF65-F5344CB8AC3E}">
        <p14:creationId xmlns:p14="http://schemas.microsoft.com/office/powerpoint/2010/main" val="32627283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pic>
        <p:nvPicPr>
          <p:cNvPr id="2" name="Picture 1">
            <a:extLst>
              <a:ext uri="{FF2B5EF4-FFF2-40B4-BE49-F238E27FC236}">
                <a16:creationId xmlns:a16="http://schemas.microsoft.com/office/drawing/2014/main" id="{224263E1-BC6F-4EDF-8DC3-325F270EB6EA}"/>
              </a:ext>
            </a:extLst>
          </p:cNvPr>
          <p:cNvPicPr>
            <a:picLocks noChangeAspect="1"/>
          </p:cNvPicPr>
          <p:nvPr/>
        </p:nvPicPr>
        <p:blipFill>
          <a:blip r:embed="rId2"/>
          <a:stretch>
            <a:fillRect/>
          </a:stretch>
        </p:blipFill>
        <p:spPr>
          <a:xfrm>
            <a:off x="10922000" y="5842000"/>
            <a:ext cx="1270000" cy="973440"/>
          </a:xfrm>
          <a:prstGeom prst="rect">
            <a:avLst/>
          </a:prstGeom>
        </p:spPr>
      </p:pic>
      <p:sp>
        <p:nvSpPr>
          <p:cNvPr id="5" name="Rectangle 4">
            <a:extLst>
              <a:ext uri="{FF2B5EF4-FFF2-40B4-BE49-F238E27FC236}">
                <a16:creationId xmlns:a16="http://schemas.microsoft.com/office/drawing/2014/main" id="{19D3DA0D-2CEB-4015-9A50-CB8E56686A04}"/>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3" name="Rectangle 2">
            <a:extLst>
              <a:ext uri="{FF2B5EF4-FFF2-40B4-BE49-F238E27FC236}">
                <a16:creationId xmlns:a16="http://schemas.microsoft.com/office/drawing/2014/main" id="{646B182B-53DF-4179-8536-E63229A37C50}"/>
              </a:ext>
            </a:extLst>
          </p:cNvPr>
          <p:cNvSpPr/>
          <p:nvPr/>
        </p:nvSpPr>
        <p:spPr>
          <a:xfrm>
            <a:off x="115502" y="600887"/>
            <a:ext cx="11436137" cy="1277273"/>
          </a:xfrm>
          <a:prstGeom prst="rect">
            <a:avLst/>
          </a:prstGeom>
        </p:spPr>
        <p:txBody>
          <a:bodyPr wrap="square">
            <a:spAutoFit/>
          </a:bodyPr>
          <a:lstStyle/>
          <a:p>
            <a:r>
              <a:rPr lang="en-US" b="1" dirty="0"/>
              <a:t>Learning Catalog:</a:t>
            </a:r>
          </a:p>
          <a:p>
            <a:endParaRPr lang="en-US" b="1" dirty="0"/>
          </a:p>
          <a:p>
            <a:pPr marL="461963" indent="-176213">
              <a:buFont typeface="Wingdings" panose="05000000000000000000" pitchFamily="2" charset="2"/>
              <a:buChar char="§"/>
            </a:pPr>
            <a:r>
              <a:rPr lang="en-US" dirty="0">
                <a:hlinkClick r:id="rId3" action="ppaction://hlinksldjump"/>
              </a:rPr>
              <a:t>HCM Cloud Login Page</a:t>
            </a:r>
            <a:endParaRPr lang="en-US" sz="1000" dirty="0"/>
          </a:p>
          <a:p>
            <a:pPr marL="461963" indent="-176213">
              <a:buFont typeface="Wingdings" panose="05000000000000000000" pitchFamily="2" charset="2"/>
              <a:buChar char="§"/>
            </a:pPr>
            <a:endParaRPr lang="en-US" sz="500" dirty="0"/>
          </a:p>
          <a:p>
            <a:pPr marL="461963" indent="-176213">
              <a:buFont typeface="Wingdings" panose="05000000000000000000" pitchFamily="2" charset="2"/>
              <a:buChar char="§"/>
            </a:pPr>
            <a:r>
              <a:rPr lang="en-US" dirty="0">
                <a:hlinkClick r:id="rId4" action="ppaction://hlinksldjump"/>
              </a:rPr>
              <a:t>Areas/regions in the responsive UI pages of Payroll</a:t>
            </a:r>
            <a:endParaRPr lang="en-US" dirty="0"/>
          </a:p>
        </p:txBody>
      </p:sp>
      <p:sp>
        <p:nvSpPr>
          <p:cNvPr id="7" name="Rectangle 6">
            <a:extLst>
              <a:ext uri="{FF2B5EF4-FFF2-40B4-BE49-F238E27FC236}">
                <a16:creationId xmlns:a16="http://schemas.microsoft.com/office/drawing/2014/main" id="{066D8444-84AA-4A5D-B43B-B805E584EFFE}"/>
              </a:ext>
            </a:extLst>
          </p:cNvPr>
          <p:cNvSpPr/>
          <p:nvPr/>
        </p:nvSpPr>
        <p:spPr>
          <a:xfrm>
            <a:off x="1234100" y="1878160"/>
            <a:ext cx="2757713" cy="2308324"/>
          </a:xfrm>
          <a:prstGeom prst="rect">
            <a:avLst/>
          </a:prstGeom>
        </p:spPr>
        <p:txBody>
          <a:bodyPr wrap="square">
            <a:spAutoFit/>
          </a:bodyPr>
          <a:lstStyle/>
          <a:p>
            <a:pPr marL="287338" lvl="1" indent="-287338">
              <a:buFont typeface="Wingdings" panose="05000000000000000000" pitchFamily="2" charset="2"/>
              <a:buChar char="q"/>
            </a:pPr>
            <a:r>
              <a:rPr lang="en-US" dirty="0"/>
              <a:t>Person Information</a:t>
            </a:r>
          </a:p>
          <a:p>
            <a:pPr marL="457200" lvl="2" indent="-228600">
              <a:buFont typeface="Wingdings" panose="05000000000000000000" pitchFamily="2" charset="2"/>
              <a:buChar char="§"/>
            </a:pPr>
            <a:r>
              <a:rPr lang="en-US" dirty="0">
                <a:hlinkClick r:id="rId5" action="ppaction://hlinksldjump"/>
              </a:rPr>
              <a:t>Payroll Relationship</a:t>
            </a:r>
            <a:endParaRPr lang="en-US" dirty="0"/>
          </a:p>
          <a:p>
            <a:pPr marL="457200" lvl="2" indent="-228600">
              <a:buFont typeface="Wingdings" panose="05000000000000000000" pitchFamily="2" charset="2"/>
              <a:buChar char="§"/>
            </a:pPr>
            <a:r>
              <a:rPr lang="en-US" dirty="0">
                <a:hlinkClick r:id="rId6" action="ppaction://hlinksldjump"/>
              </a:rPr>
              <a:t>Third-Party Person Payment Methods</a:t>
            </a:r>
            <a:endParaRPr lang="en-US" dirty="0"/>
          </a:p>
          <a:p>
            <a:pPr marL="457200" lvl="2" indent="-228600">
              <a:buFont typeface="Wingdings" panose="05000000000000000000" pitchFamily="2" charset="2"/>
              <a:buChar char="§"/>
            </a:pPr>
            <a:r>
              <a:rPr lang="en-US" dirty="0">
                <a:hlinkClick r:id="rId7" action="ppaction://hlinksldjump"/>
              </a:rPr>
              <a:t>Element Entries</a:t>
            </a:r>
            <a:endParaRPr lang="en-US" dirty="0"/>
          </a:p>
          <a:p>
            <a:pPr marL="457200" lvl="2" indent="-228600">
              <a:buFont typeface="Wingdings" panose="05000000000000000000" pitchFamily="2" charset="2"/>
              <a:buChar char="§"/>
            </a:pPr>
            <a:r>
              <a:rPr lang="en-US" dirty="0">
                <a:hlinkClick r:id="rId8" action="ppaction://hlinksldjump"/>
              </a:rPr>
              <a:t>Calculation Cards</a:t>
            </a:r>
            <a:endParaRPr lang="en-US" dirty="0"/>
          </a:p>
          <a:p>
            <a:pPr marL="457200" lvl="2" indent="-228600">
              <a:buFont typeface="Wingdings" panose="05000000000000000000" pitchFamily="2" charset="2"/>
              <a:buChar char="§"/>
            </a:pPr>
            <a:r>
              <a:rPr lang="en-US" dirty="0">
                <a:hlinkClick r:id="rId9" action="ppaction://hlinksldjump"/>
              </a:rPr>
              <a:t>Adjust Individual Balance</a:t>
            </a:r>
            <a:endParaRPr lang="en-US" dirty="0"/>
          </a:p>
        </p:txBody>
      </p:sp>
      <p:sp>
        <p:nvSpPr>
          <p:cNvPr id="9" name="Rectangle 8">
            <a:extLst>
              <a:ext uri="{FF2B5EF4-FFF2-40B4-BE49-F238E27FC236}">
                <a16:creationId xmlns:a16="http://schemas.microsoft.com/office/drawing/2014/main" id="{74887F66-9EE0-4360-A537-1C0211A39F5E}"/>
              </a:ext>
            </a:extLst>
          </p:cNvPr>
          <p:cNvSpPr/>
          <p:nvPr/>
        </p:nvSpPr>
        <p:spPr>
          <a:xfrm>
            <a:off x="4175572" y="1878159"/>
            <a:ext cx="3310212" cy="1754326"/>
          </a:xfrm>
          <a:prstGeom prst="rect">
            <a:avLst/>
          </a:prstGeom>
        </p:spPr>
        <p:txBody>
          <a:bodyPr wrap="square">
            <a:spAutoFit/>
          </a:bodyPr>
          <a:lstStyle/>
          <a:p>
            <a:pPr marL="287338" lvl="1" indent="-287338">
              <a:buFont typeface="Wingdings" panose="05000000000000000000" pitchFamily="2" charset="2"/>
              <a:buChar char="q"/>
            </a:pPr>
            <a:r>
              <a:rPr lang="en-US" dirty="0"/>
              <a:t>Flow Submission and Results</a:t>
            </a:r>
          </a:p>
          <a:p>
            <a:pPr marL="457200" lvl="2" indent="-228600">
              <a:buFont typeface="Wingdings" panose="05000000000000000000" pitchFamily="2" charset="2"/>
              <a:buChar char="§"/>
            </a:pPr>
            <a:r>
              <a:rPr lang="en-US" dirty="0">
                <a:hlinkClick r:id="rId10" action="ppaction://hlinksldjump"/>
              </a:rPr>
              <a:t>Simplified QuickPay</a:t>
            </a:r>
            <a:endParaRPr lang="en-US" dirty="0"/>
          </a:p>
          <a:p>
            <a:pPr marL="457200" lvl="2" indent="-228600">
              <a:buFont typeface="Wingdings" panose="05000000000000000000" pitchFamily="2" charset="2"/>
              <a:buChar char="§"/>
            </a:pPr>
            <a:r>
              <a:rPr lang="en-US" dirty="0">
                <a:hlinkClick r:id="rId11" action="ppaction://hlinksldjump"/>
              </a:rPr>
              <a:t>Person Results</a:t>
            </a:r>
            <a:endParaRPr lang="en-US" dirty="0"/>
          </a:p>
          <a:p>
            <a:pPr marL="457200" lvl="2" indent="-228600">
              <a:buFont typeface="Wingdings" panose="05000000000000000000" pitchFamily="2" charset="2"/>
              <a:buChar char="§"/>
            </a:pPr>
            <a:r>
              <a:rPr lang="en-US" dirty="0">
                <a:hlinkClick r:id="rId12" action="ppaction://hlinksldjump"/>
              </a:rPr>
              <a:t>Submit a Flow</a:t>
            </a:r>
            <a:endParaRPr lang="en-US" dirty="0"/>
          </a:p>
          <a:p>
            <a:pPr marL="457200" lvl="2" indent="-228600">
              <a:buFont typeface="Wingdings" panose="05000000000000000000" pitchFamily="2" charset="2"/>
              <a:buChar char="§"/>
            </a:pPr>
            <a:r>
              <a:rPr lang="en-US" dirty="0">
                <a:hlinkClick r:id="rId13" action="ppaction://hlinksldjump"/>
              </a:rPr>
              <a:t>View Flows</a:t>
            </a:r>
            <a:endParaRPr lang="en-US" dirty="0"/>
          </a:p>
          <a:p>
            <a:pPr marL="457200" lvl="2" indent="-228600">
              <a:buFont typeface="Wingdings" panose="05000000000000000000" pitchFamily="2" charset="2"/>
              <a:buChar char="§"/>
            </a:pPr>
            <a:r>
              <a:rPr lang="en-US" dirty="0">
                <a:solidFill>
                  <a:schemeClr val="bg1"/>
                </a:solidFill>
              </a:rPr>
              <a:t>Payroll Dashboard</a:t>
            </a:r>
          </a:p>
        </p:txBody>
      </p:sp>
      <p:sp>
        <p:nvSpPr>
          <p:cNvPr id="8" name="Rectangle 7">
            <a:extLst>
              <a:ext uri="{FF2B5EF4-FFF2-40B4-BE49-F238E27FC236}">
                <a16:creationId xmlns:a16="http://schemas.microsoft.com/office/drawing/2014/main" id="{0C10D814-6C20-4A52-B0B4-0CE13FD7DE63}"/>
              </a:ext>
            </a:extLst>
          </p:cNvPr>
          <p:cNvSpPr/>
          <p:nvPr/>
        </p:nvSpPr>
        <p:spPr>
          <a:xfrm>
            <a:off x="7611788" y="1878159"/>
            <a:ext cx="3310212" cy="1754326"/>
          </a:xfrm>
          <a:prstGeom prst="rect">
            <a:avLst/>
          </a:prstGeom>
        </p:spPr>
        <p:txBody>
          <a:bodyPr wrap="square">
            <a:spAutoFit/>
          </a:bodyPr>
          <a:lstStyle/>
          <a:p>
            <a:pPr marL="287338" lvl="1" indent="-287338">
              <a:buFont typeface="Wingdings" panose="05000000000000000000" pitchFamily="2" charset="2"/>
              <a:buChar char="q"/>
            </a:pPr>
            <a:r>
              <a:rPr lang="en-US" dirty="0"/>
              <a:t>Administration</a:t>
            </a:r>
          </a:p>
          <a:p>
            <a:pPr marL="457200" lvl="2" indent="-228600">
              <a:buFont typeface="Wingdings" panose="05000000000000000000" pitchFamily="2" charset="2"/>
              <a:buChar char="§"/>
            </a:pPr>
            <a:r>
              <a:rPr lang="en-US" dirty="0"/>
              <a:t>Object Groups</a:t>
            </a:r>
          </a:p>
          <a:p>
            <a:pPr marL="457200" lvl="2" indent="-228600">
              <a:buFont typeface="Wingdings" panose="05000000000000000000" pitchFamily="2" charset="2"/>
              <a:buChar char="§"/>
            </a:pPr>
            <a:r>
              <a:rPr lang="en-US" dirty="0"/>
              <a:t>Payroll Flow Patterns</a:t>
            </a:r>
          </a:p>
          <a:p>
            <a:pPr marL="457200" lvl="2" indent="-228600">
              <a:buFont typeface="Wingdings" panose="05000000000000000000" pitchFamily="2" charset="2"/>
              <a:buChar char="§"/>
            </a:pPr>
            <a:r>
              <a:rPr lang="en-US" dirty="0"/>
              <a:t>Organization Payment Methods</a:t>
            </a:r>
            <a:r>
              <a:rPr lang="en-US" dirty="0">
                <a:solidFill>
                  <a:schemeClr val="bg1"/>
                </a:solidFill>
              </a:rPr>
              <a:t> Flows</a:t>
            </a:r>
          </a:p>
          <a:p>
            <a:pPr marL="457200" lvl="2" indent="-228600">
              <a:buFont typeface="Wingdings" panose="05000000000000000000" pitchFamily="2" charset="2"/>
              <a:buChar char="§"/>
            </a:pPr>
            <a:r>
              <a:rPr lang="en-US" dirty="0">
                <a:solidFill>
                  <a:schemeClr val="bg1"/>
                </a:solidFill>
              </a:rPr>
              <a:t>Payroll Dashboard</a:t>
            </a:r>
          </a:p>
        </p:txBody>
      </p:sp>
    </p:spTree>
    <p:extLst>
      <p:ext uri="{BB962C8B-B14F-4D97-AF65-F5344CB8AC3E}">
        <p14:creationId xmlns:p14="http://schemas.microsoft.com/office/powerpoint/2010/main" val="34050567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C34B04-6C67-4045-846B-765365173AC6}"/>
              </a:ext>
            </a:extLst>
          </p:cNvPr>
          <p:cNvPicPr>
            <a:picLocks noChangeAspect="1"/>
          </p:cNvPicPr>
          <p:nvPr/>
        </p:nvPicPr>
        <p:blipFill>
          <a:blip r:embed="rId2"/>
          <a:stretch>
            <a:fillRect/>
          </a:stretch>
        </p:blipFill>
        <p:spPr>
          <a:xfrm>
            <a:off x="3045485" y="762000"/>
            <a:ext cx="8911962" cy="5606622"/>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871216"/>
            <a:ext cx="2169914" cy="1102562"/>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b="1" dirty="0">
                <a:solidFill>
                  <a:schemeClr val="tx1"/>
                </a:solidFill>
              </a:rPr>
              <a:t>3 Click </a:t>
            </a:r>
            <a:r>
              <a:rPr lang="en-US" sz="1400" b="1" i="1" dirty="0">
                <a:solidFill>
                  <a:schemeClr val="tx1"/>
                </a:solidFill>
              </a:rPr>
              <a:t>Calculation Cards</a:t>
            </a: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6096000" y="4524548"/>
            <a:ext cx="2463800"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897513" y="4618392"/>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 name="Rectangle 11">
            <a:extLst>
              <a:ext uri="{FF2B5EF4-FFF2-40B4-BE49-F238E27FC236}">
                <a16:creationId xmlns:a16="http://schemas.microsoft.com/office/drawing/2014/main" id="{678359DC-C956-4902-B7F0-3F235C14D3B4}"/>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Capture info specific to a payroll relationship. Payroll runs use this info to calculate earnings and deductions. </a:t>
            </a:r>
            <a:endParaRPr lang="en-US" dirty="0"/>
          </a:p>
        </p:txBody>
      </p:sp>
      <p:sp>
        <p:nvSpPr>
          <p:cNvPr id="13" name="Rectangle 12">
            <a:extLst>
              <a:ext uri="{FF2B5EF4-FFF2-40B4-BE49-F238E27FC236}">
                <a16:creationId xmlns:a16="http://schemas.microsoft.com/office/drawing/2014/main" id="{0DA83C00-E9E7-40D9-9AEF-9B5FC91AB688}"/>
              </a:ext>
            </a:extLst>
          </p:cNvPr>
          <p:cNvSpPr/>
          <p:nvPr/>
        </p:nvSpPr>
        <p:spPr>
          <a:xfrm>
            <a:off x="329967" y="679022"/>
            <a:ext cx="1829219" cy="369332"/>
          </a:xfrm>
          <a:prstGeom prst="rect">
            <a:avLst/>
          </a:prstGeom>
        </p:spPr>
        <p:txBody>
          <a:bodyPr wrap="none">
            <a:spAutoFit/>
          </a:bodyPr>
          <a:lstStyle/>
          <a:p>
            <a:r>
              <a:rPr lang="en-US" b="1" dirty="0">
                <a:solidFill>
                  <a:srgbClr val="161513"/>
                </a:solidFill>
                <a:latin typeface="Calibri" panose="020F0502020204030204" pitchFamily="34" charset="0"/>
              </a:rPr>
              <a:t>Calculation Cards</a:t>
            </a:r>
            <a:endParaRPr lang="en-US" b="1" dirty="0"/>
          </a:p>
        </p:txBody>
      </p:sp>
    </p:spTree>
    <p:extLst>
      <p:ext uri="{BB962C8B-B14F-4D97-AF65-F5344CB8AC3E}">
        <p14:creationId xmlns:p14="http://schemas.microsoft.com/office/powerpoint/2010/main" val="22623690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F2E51-AF29-4784-8E4E-68F3082C39DC}"/>
              </a:ext>
            </a:extLst>
          </p:cNvPr>
          <p:cNvPicPr>
            <a:picLocks noChangeAspect="1"/>
          </p:cNvPicPr>
          <p:nvPr/>
        </p:nvPicPr>
        <p:blipFill>
          <a:blip r:embed="rId2"/>
          <a:stretch>
            <a:fillRect/>
          </a:stretch>
        </p:blipFill>
        <p:spPr>
          <a:xfrm>
            <a:off x="2974694" y="773872"/>
            <a:ext cx="9217306" cy="5310255"/>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60423" y="2871216"/>
            <a:ext cx="2169914" cy="1466628"/>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Calculation Cards</a:t>
            </a:r>
          </a:p>
          <a:p>
            <a:r>
              <a:rPr lang="en-US" sz="1400" b="1" dirty="0">
                <a:solidFill>
                  <a:schemeClr val="tx1"/>
                </a:solidFill>
              </a:rPr>
              <a:t>4 Search and select a Person</a:t>
            </a:r>
          </a:p>
        </p:txBody>
      </p:sp>
      <p:sp>
        <p:nvSpPr>
          <p:cNvPr id="11" name="Rectangle 10">
            <a:hlinkClick r:id="rId3" action="ppaction://hlinksldjump"/>
            <a:extLst>
              <a:ext uri="{FF2B5EF4-FFF2-40B4-BE49-F238E27FC236}">
                <a16:creationId xmlns:a16="http://schemas.microsoft.com/office/drawing/2014/main" id="{AB7C2A5F-B66E-4621-98A9-459C45AB5F9C}"/>
              </a:ext>
            </a:extLst>
          </p:cNvPr>
          <p:cNvSpPr/>
          <p:nvPr/>
        </p:nvSpPr>
        <p:spPr>
          <a:xfrm>
            <a:off x="6764912" y="2742802"/>
            <a:ext cx="4639688" cy="36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0FC32-5B75-4DB0-90F4-699A54F85858}"/>
              </a:ext>
            </a:extLst>
          </p:cNvPr>
          <p:cNvSpPr/>
          <p:nvPr/>
        </p:nvSpPr>
        <p:spPr>
          <a:xfrm>
            <a:off x="6568182" y="2790729"/>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4" name="Rectangle 13">
            <a:extLst>
              <a:ext uri="{FF2B5EF4-FFF2-40B4-BE49-F238E27FC236}">
                <a16:creationId xmlns:a16="http://schemas.microsoft.com/office/drawing/2014/main" id="{3536A32B-A105-4F0F-B807-6681C022D300}"/>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Capture info specific to a payroll relationship. Payroll runs use this info to calculate earnings and deductions. </a:t>
            </a:r>
            <a:endParaRPr lang="en-US" dirty="0"/>
          </a:p>
        </p:txBody>
      </p:sp>
      <p:sp>
        <p:nvSpPr>
          <p:cNvPr id="15" name="Rectangle 14">
            <a:extLst>
              <a:ext uri="{FF2B5EF4-FFF2-40B4-BE49-F238E27FC236}">
                <a16:creationId xmlns:a16="http://schemas.microsoft.com/office/drawing/2014/main" id="{D9B33C8B-0BE5-4240-8BF2-A816992A8512}"/>
              </a:ext>
            </a:extLst>
          </p:cNvPr>
          <p:cNvSpPr/>
          <p:nvPr/>
        </p:nvSpPr>
        <p:spPr>
          <a:xfrm>
            <a:off x="329967" y="679022"/>
            <a:ext cx="1829219" cy="369332"/>
          </a:xfrm>
          <a:prstGeom prst="rect">
            <a:avLst/>
          </a:prstGeom>
        </p:spPr>
        <p:txBody>
          <a:bodyPr wrap="none">
            <a:spAutoFit/>
          </a:bodyPr>
          <a:lstStyle/>
          <a:p>
            <a:r>
              <a:rPr lang="en-US" b="1" dirty="0">
                <a:solidFill>
                  <a:srgbClr val="161513"/>
                </a:solidFill>
                <a:latin typeface="Calibri" panose="020F0502020204030204" pitchFamily="34" charset="0"/>
              </a:rPr>
              <a:t>Calculation Cards</a:t>
            </a:r>
            <a:endParaRPr lang="en-US" b="1" dirty="0"/>
          </a:p>
        </p:txBody>
      </p:sp>
    </p:spTree>
    <p:extLst>
      <p:ext uri="{BB962C8B-B14F-4D97-AF65-F5344CB8AC3E}">
        <p14:creationId xmlns:p14="http://schemas.microsoft.com/office/powerpoint/2010/main" val="38735513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A3FFEC-49CD-4014-96D6-AEE28F5AFFE9}"/>
              </a:ext>
            </a:extLst>
          </p:cNvPr>
          <p:cNvPicPr>
            <a:picLocks noChangeAspect="1"/>
          </p:cNvPicPr>
          <p:nvPr/>
        </p:nvPicPr>
        <p:blipFill>
          <a:blip r:embed="rId2"/>
          <a:stretch>
            <a:fillRect/>
          </a:stretch>
        </p:blipFill>
        <p:spPr>
          <a:xfrm>
            <a:off x="2751589" y="733027"/>
            <a:ext cx="9320806" cy="5170062"/>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60423" y="2871216"/>
            <a:ext cx="2169914" cy="1466628"/>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Calculation Cards</a:t>
            </a:r>
          </a:p>
          <a:p>
            <a:r>
              <a:rPr lang="en-US" sz="1400" dirty="0">
                <a:solidFill>
                  <a:schemeClr val="tx1"/>
                </a:solidFill>
              </a:rPr>
              <a:t>4 Search and select a Person</a:t>
            </a:r>
          </a:p>
          <a:p>
            <a:r>
              <a:rPr lang="en-US" sz="1400" b="1" dirty="0">
                <a:solidFill>
                  <a:schemeClr val="tx1"/>
                </a:solidFill>
              </a:rPr>
              <a:t>5 Create Calculation Card. Click </a:t>
            </a:r>
            <a:r>
              <a:rPr lang="en-US" sz="1400" b="1" i="1" dirty="0">
                <a:solidFill>
                  <a:schemeClr val="tx1"/>
                </a:solidFill>
              </a:rPr>
              <a:t>Continue.</a:t>
            </a:r>
            <a:endParaRPr lang="en-US" sz="1400" b="1" dirty="0">
              <a:solidFill>
                <a:schemeClr val="tx1"/>
              </a:solidFill>
            </a:endParaRPr>
          </a:p>
        </p:txBody>
      </p:sp>
      <p:sp>
        <p:nvSpPr>
          <p:cNvPr id="11" name="Rectangle 10">
            <a:hlinkClick r:id="rId3" action="ppaction://hlinksldjump"/>
            <a:extLst>
              <a:ext uri="{FF2B5EF4-FFF2-40B4-BE49-F238E27FC236}">
                <a16:creationId xmlns:a16="http://schemas.microsoft.com/office/drawing/2014/main" id="{AB7C2A5F-B66E-4621-98A9-459C45AB5F9C}"/>
              </a:ext>
            </a:extLst>
          </p:cNvPr>
          <p:cNvSpPr/>
          <p:nvPr/>
        </p:nvSpPr>
        <p:spPr>
          <a:xfrm>
            <a:off x="6359842" y="3027145"/>
            <a:ext cx="2096261" cy="14861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0FC32-5B75-4DB0-90F4-699A54F85858}"/>
              </a:ext>
            </a:extLst>
          </p:cNvPr>
          <p:cNvSpPr/>
          <p:nvPr/>
        </p:nvSpPr>
        <p:spPr>
          <a:xfrm>
            <a:off x="6163112" y="3023836"/>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Rectangle 13">
            <a:extLst>
              <a:ext uri="{FF2B5EF4-FFF2-40B4-BE49-F238E27FC236}">
                <a16:creationId xmlns:a16="http://schemas.microsoft.com/office/drawing/2014/main" id="{3536A32B-A105-4F0F-B807-6681C022D300}"/>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Capture info specific to a payroll relationship. Payroll runs use this info to calculate earnings and deductions. </a:t>
            </a:r>
            <a:endParaRPr lang="en-US" dirty="0"/>
          </a:p>
        </p:txBody>
      </p:sp>
      <p:sp>
        <p:nvSpPr>
          <p:cNvPr id="15" name="Rectangle 14">
            <a:extLst>
              <a:ext uri="{FF2B5EF4-FFF2-40B4-BE49-F238E27FC236}">
                <a16:creationId xmlns:a16="http://schemas.microsoft.com/office/drawing/2014/main" id="{D9B33C8B-0BE5-4240-8BF2-A816992A8512}"/>
              </a:ext>
            </a:extLst>
          </p:cNvPr>
          <p:cNvSpPr/>
          <p:nvPr/>
        </p:nvSpPr>
        <p:spPr>
          <a:xfrm>
            <a:off x="329967" y="679022"/>
            <a:ext cx="1829219" cy="369332"/>
          </a:xfrm>
          <a:prstGeom prst="rect">
            <a:avLst/>
          </a:prstGeom>
        </p:spPr>
        <p:txBody>
          <a:bodyPr wrap="none">
            <a:spAutoFit/>
          </a:bodyPr>
          <a:lstStyle/>
          <a:p>
            <a:r>
              <a:rPr lang="en-US" b="1" dirty="0">
                <a:solidFill>
                  <a:srgbClr val="161513"/>
                </a:solidFill>
                <a:latin typeface="Calibri" panose="020F0502020204030204" pitchFamily="34" charset="0"/>
              </a:rPr>
              <a:t>Calculation Cards</a:t>
            </a:r>
            <a:endParaRPr lang="en-US" b="1" dirty="0"/>
          </a:p>
        </p:txBody>
      </p:sp>
    </p:spTree>
    <p:extLst>
      <p:ext uri="{BB962C8B-B14F-4D97-AF65-F5344CB8AC3E}">
        <p14:creationId xmlns:p14="http://schemas.microsoft.com/office/powerpoint/2010/main" val="17570135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E67D3F-AA6E-43BF-83DA-4B518BC1BC42}"/>
              </a:ext>
            </a:extLst>
          </p:cNvPr>
          <p:cNvPicPr>
            <a:picLocks noChangeAspect="1"/>
          </p:cNvPicPr>
          <p:nvPr/>
        </p:nvPicPr>
        <p:blipFill>
          <a:blip r:embed="rId2"/>
          <a:stretch>
            <a:fillRect/>
          </a:stretch>
        </p:blipFill>
        <p:spPr>
          <a:xfrm>
            <a:off x="2751589" y="679022"/>
            <a:ext cx="9274507" cy="5108320"/>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60423" y="2871215"/>
            <a:ext cx="2169914" cy="2916127"/>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Calculation Cards</a:t>
            </a:r>
          </a:p>
          <a:p>
            <a:r>
              <a:rPr lang="en-US" sz="1400" dirty="0">
                <a:solidFill>
                  <a:schemeClr val="tx1"/>
                </a:solidFill>
              </a:rPr>
              <a:t>4 Search and select a Person</a:t>
            </a:r>
          </a:p>
          <a:p>
            <a:r>
              <a:rPr lang="en-US" sz="1400" dirty="0">
                <a:solidFill>
                  <a:schemeClr val="tx1"/>
                </a:solidFill>
              </a:rPr>
              <a:t>5 Create Calculation Card</a:t>
            </a:r>
          </a:p>
          <a:p>
            <a:r>
              <a:rPr lang="en-US" sz="1400" b="1" dirty="0">
                <a:solidFill>
                  <a:schemeClr val="tx1"/>
                </a:solidFill>
              </a:rPr>
              <a:t>6 Define the Calculation Card, Calculation Component, Component Details and Enterable Calculation Values</a:t>
            </a:r>
          </a:p>
        </p:txBody>
      </p:sp>
      <p:sp>
        <p:nvSpPr>
          <p:cNvPr id="11" name="Rectangle 10">
            <a:extLst>
              <a:ext uri="{FF2B5EF4-FFF2-40B4-BE49-F238E27FC236}">
                <a16:creationId xmlns:a16="http://schemas.microsoft.com/office/drawing/2014/main" id="{AB7C2A5F-B66E-4621-98A9-459C45AB5F9C}"/>
              </a:ext>
            </a:extLst>
          </p:cNvPr>
          <p:cNvSpPr/>
          <p:nvPr/>
        </p:nvSpPr>
        <p:spPr>
          <a:xfrm>
            <a:off x="6292730" y="2507027"/>
            <a:ext cx="2249386" cy="23196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0FC32-5B75-4DB0-90F4-699A54F85858}"/>
              </a:ext>
            </a:extLst>
          </p:cNvPr>
          <p:cNvSpPr/>
          <p:nvPr/>
        </p:nvSpPr>
        <p:spPr>
          <a:xfrm>
            <a:off x="6096000" y="2554955"/>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4" name="Rectangle 13">
            <a:extLst>
              <a:ext uri="{FF2B5EF4-FFF2-40B4-BE49-F238E27FC236}">
                <a16:creationId xmlns:a16="http://schemas.microsoft.com/office/drawing/2014/main" id="{3536A32B-A105-4F0F-B807-6681C022D300}"/>
              </a:ext>
            </a:extLst>
          </p:cNvPr>
          <p:cNvSpPr/>
          <p:nvPr/>
        </p:nvSpPr>
        <p:spPr>
          <a:xfrm>
            <a:off x="329967" y="1048354"/>
            <a:ext cx="2421622" cy="1754326"/>
          </a:xfrm>
          <a:prstGeom prst="rect">
            <a:avLst/>
          </a:prstGeom>
        </p:spPr>
        <p:txBody>
          <a:bodyPr wrap="square">
            <a:spAutoFit/>
          </a:bodyPr>
          <a:lstStyle/>
          <a:p>
            <a:r>
              <a:rPr lang="en-US" dirty="0">
                <a:solidFill>
                  <a:srgbClr val="161513"/>
                </a:solidFill>
                <a:latin typeface="Calibri" panose="020F0502020204030204" pitchFamily="34" charset="0"/>
              </a:rPr>
              <a:t>Capture info specific to a payroll relationship. Payroll runs use this info to calculate earnings and deductions. </a:t>
            </a:r>
            <a:endParaRPr lang="en-US" dirty="0"/>
          </a:p>
        </p:txBody>
      </p:sp>
      <p:sp>
        <p:nvSpPr>
          <p:cNvPr id="15" name="Rectangle 14">
            <a:extLst>
              <a:ext uri="{FF2B5EF4-FFF2-40B4-BE49-F238E27FC236}">
                <a16:creationId xmlns:a16="http://schemas.microsoft.com/office/drawing/2014/main" id="{D9B33C8B-0BE5-4240-8BF2-A816992A8512}"/>
              </a:ext>
            </a:extLst>
          </p:cNvPr>
          <p:cNvSpPr/>
          <p:nvPr/>
        </p:nvSpPr>
        <p:spPr>
          <a:xfrm>
            <a:off x="329967" y="679022"/>
            <a:ext cx="1829219" cy="369332"/>
          </a:xfrm>
          <a:prstGeom prst="rect">
            <a:avLst/>
          </a:prstGeom>
        </p:spPr>
        <p:txBody>
          <a:bodyPr wrap="none">
            <a:spAutoFit/>
          </a:bodyPr>
          <a:lstStyle/>
          <a:p>
            <a:r>
              <a:rPr lang="en-US" b="1" dirty="0">
                <a:solidFill>
                  <a:srgbClr val="161513"/>
                </a:solidFill>
                <a:latin typeface="Calibri" panose="020F0502020204030204" pitchFamily="34" charset="0"/>
              </a:rPr>
              <a:t>Calculation Cards</a:t>
            </a:r>
            <a:endParaRPr lang="en-US" b="1" dirty="0"/>
          </a:p>
        </p:txBody>
      </p:sp>
      <p:sp>
        <p:nvSpPr>
          <p:cNvPr id="13" name="Rectangle: Rounded Corners 12">
            <a:hlinkClick r:id="rId3" action="ppaction://hlinksldjump"/>
            <a:extLst>
              <a:ext uri="{FF2B5EF4-FFF2-40B4-BE49-F238E27FC236}">
                <a16:creationId xmlns:a16="http://schemas.microsoft.com/office/drawing/2014/main" id="{90198193-B94A-4772-98F2-D37AA2947BA9}"/>
              </a:ext>
            </a:extLst>
          </p:cNvPr>
          <p:cNvSpPr/>
          <p:nvPr/>
        </p:nvSpPr>
        <p:spPr>
          <a:xfrm>
            <a:off x="9641840" y="6492453"/>
            <a:ext cx="1662766"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Catalog</a:t>
            </a:r>
          </a:p>
        </p:txBody>
      </p:sp>
      <p:sp>
        <p:nvSpPr>
          <p:cNvPr id="16" name="Rectangle: Rounded Corners 15">
            <a:hlinkClick r:id="rId4" action="ppaction://hlinksldjump"/>
            <a:extLst>
              <a:ext uri="{FF2B5EF4-FFF2-40B4-BE49-F238E27FC236}">
                <a16:creationId xmlns:a16="http://schemas.microsoft.com/office/drawing/2014/main" id="{53E74F74-626D-410C-9732-401302108B21}"/>
              </a:ext>
            </a:extLst>
          </p:cNvPr>
          <p:cNvSpPr/>
          <p:nvPr/>
        </p:nvSpPr>
        <p:spPr>
          <a:xfrm>
            <a:off x="11388014" y="6491789"/>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33871400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3"/>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421622" cy="2031325"/>
          </a:xfrm>
          <a:prstGeom prst="rect">
            <a:avLst/>
          </a:prstGeom>
        </p:spPr>
        <p:txBody>
          <a:bodyPr wrap="square">
            <a:spAutoFit/>
          </a:bodyPr>
          <a:lstStyle/>
          <a:p>
            <a:r>
              <a:rPr lang="en-US" dirty="0">
                <a:solidFill>
                  <a:srgbClr val="161513"/>
                </a:solidFill>
                <a:latin typeface="Calibri" panose="020F0502020204030204" pitchFamily="34" charset="0"/>
              </a:rPr>
              <a:t>You can adjust balances by using adjustment element entries to individuals to be processed in the payroll run, or use the Balance Adjustment process.</a:t>
            </a:r>
            <a:endParaRPr lang="en-US" dirty="0"/>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2599430" cy="369332"/>
          </a:xfrm>
          <a:prstGeom prst="rect">
            <a:avLst/>
          </a:prstGeom>
        </p:spPr>
        <p:txBody>
          <a:bodyPr wrap="none">
            <a:spAutoFit/>
          </a:bodyPr>
          <a:lstStyle/>
          <a:p>
            <a:r>
              <a:rPr lang="en-US" b="1" dirty="0">
                <a:solidFill>
                  <a:srgbClr val="161513"/>
                </a:solidFill>
                <a:latin typeface="Calibri" panose="020F0502020204030204" pitchFamily="34" charset="0"/>
              </a:rPr>
              <a:t>Adjust Individual Balance</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249306"/>
            <a:ext cx="2169914" cy="52901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1 Click </a:t>
            </a:r>
            <a:r>
              <a:rPr lang="en-US" sz="1400" b="1" i="1" dirty="0">
                <a:solidFill>
                  <a:schemeClr val="tx1"/>
                </a:solidFill>
              </a:rPr>
              <a:t>My Client Groups</a:t>
            </a:r>
          </a:p>
        </p:txBody>
      </p:sp>
      <p:sp>
        <p:nvSpPr>
          <p:cNvPr id="20" name="Rectangle 19">
            <a:hlinkClick r:id="rId4" action="ppaction://hlinksldjump"/>
            <a:extLst>
              <a:ext uri="{FF2B5EF4-FFF2-40B4-BE49-F238E27FC236}">
                <a16:creationId xmlns:a16="http://schemas.microsoft.com/office/drawing/2014/main" id="{C883E0FB-2130-4CF4-8AC3-D6CE35B0F2E8}"/>
              </a:ext>
            </a:extLst>
          </p:cNvPr>
          <p:cNvSpPr/>
          <p:nvPr/>
        </p:nvSpPr>
        <p:spPr>
          <a:xfrm>
            <a:off x="4656283" y="795034"/>
            <a:ext cx="1131576"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4461309" y="7950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Tree>
    <p:extLst>
      <p:ext uri="{BB962C8B-B14F-4D97-AF65-F5344CB8AC3E}">
        <p14:creationId xmlns:p14="http://schemas.microsoft.com/office/powerpoint/2010/main" val="27610134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2"/>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421622" cy="2031325"/>
          </a:xfrm>
          <a:prstGeom prst="rect">
            <a:avLst/>
          </a:prstGeom>
        </p:spPr>
        <p:txBody>
          <a:bodyPr wrap="square">
            <a:spAutoFit/>
          </a:bodyPr>
          <a:lstStyle/>
          <a:p>
            <a:r>
              <a:rPr lang="en-US" dirty="0">
                <a:solidFill>
                  <a:srgbClr val="161513"/>
                </a:solidFill>
                <a:latin typeface="Calibri" panose="020F0502020204030204" pitchFamily="34" charset="0"/>
              </a:rPr>
              <a:t>You can adjust balances by using adjustment element entries to individuals to be processed in the payroll run, or use the Balance Adjustment process.</a:t>
            </a:r>
            <a:endParaRPr lang="en-US" dirty="0"/>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2599430" cy="369332"/>
          </a:xfrm>
          <a:prstGeom prst="rect">
            <a:avLst/>
          </a:prstGeom>
        </p:spPr>
        <p:txBody>
          <a:bodyPr wrap="none">
            <a:spAutoFit/>
          </a:bodyPr>
          <a:lstStyle/>
          <a:p>
            <a:r>
              <a:rPr lang="en-US" b="1" dirty="0">
                <a:solidFill>
                  <a:srgbClr val="161513"/>
                </a:solidFill>
                <a:latin typeface="Calibri" panose="020F0502020204030204" pitchFamily="34" charset="0"/>
              </a:rPr>
              <a:t>Adjust Individual Balance</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249306"/>
            <a:ext cx="2169914" cy="67076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b="1" i="1" dirty="0">
                <a:solidFill>
                  <a:schemeClr val="tx1"/>
                </a:solidFill>
              </a:rPr>
              <a:t>2 </a:t>
            </a:r>
            <a:r>
              <a:rPr lang="en-US" sz="1400" b="1" dirty="0">
                <a:solidFill>
                  <a:schemeClr val="tx1"/>
                </a:solidFill>
              </a:rPr>
              <a:t>Click</a:t>
            </a:r>
            <a:r>
              <a:rPr lang="en-US" sz="1400" b="1" i="1" dirty="0">
                <a:solidFill>
                  <a:schemeClr val="tx1"/>
                </a:solidFill>
              </a:rPr>
              <a:t> Payroll</a:t>
            </a:r>
            <a:endParaRPr lang="en-US" sz="1400" b="1" dirty="0">
              <a:solidFill>
                <a:schemeClr val="tx1"/>
              </a:solidFill>
            </a:endParaRP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909349" y="5026945"/>
            <a:ext cx="584584" cy="65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714376" y="52146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Tree>
    <p:extLst>
      <p:ext uri="{BB962C8B-B14F-4D97-AF65-F5344CB8AC3E}">
        <p14:creationId xmlns:p14="http://schemas.microsoft.com/office/powerpoint/2010/main" val="37542743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C34B04-6C67-4045-846B-765365173AC6}"/>
              </a:ext>
            </a:extLst>
          </p:cNvPr>
          <p:cNvPicPr>
            <a:picLocks noChangeAspect="1"/>
          </p:cNvPicPr>
          <p:nvPr/>
        </p:nvPicPr>
        <p:blipFill>
          <a:blip r:embed="rId2"/>
          <a:stretch>
            <a:fillRect/>
          </a:stretch>
        </p:blipFill>
        <p:spPr>
          <a:xfrm>
            <a:off x="3045485" y="762000"/>
            <a:ext cx="8911962" cy="5606622"/>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421622" cy="2031325"/>
          </a:xfrm>
          <a:prstGeom prst="rect">
            <a:avLst/>
          </a:prstGeom>
        </p:spPr>
        <p:txBody>
          <a:bodyPr wrap="square">
            <a:spAutoFit/>
          </a:bodyPr>
          <a:lstStyle/>
          <a:p>
            <a:r>
              <a:rPr lang="en-US" dirty="0">
                <a:solidFill>
                  <a:srgbClr val="161513"/>
                </a:solidFill>
                <a:latin typeface="Calibri" panose="020F0502020204030204" pitchFamily="34" charset="0"/>
              </a:rPr>
              <a:t>You can adjust balances by using adjustment element entries to individuals to be processed in the payroll run, or use the Balance Adjustment process.</a:t>
            </a:r>
            <a:endParaRPr lang="en-US" dirty="0"/>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2599430" cy="369332"/>
          </a:xfrm>
          <a:prstGeom prst="rect">
            <a:avLst/>
          </a:prstGeom>
        </p:spPr>
        <p:txBody>
          <a:bodyPr wrap="none">
            <a:spAutoFit/>
          </a:bodyPr>
          <a:lstStyle/>
          <a:p>
            <a:r>
              <a:rPr lang="en-US" b="1" dirty="0">
                <a:solidFill>
                  <a:srgbClr val="161513"/>
                </a:solidFill>
                <a:latin typeface="Calibri" panose="020F0502020204030204" pitchFamily="34" charset="0"/>
              </a:rPr>
              <a:t>Adjust Individual Balance</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249306"/>
            <a:ext cx="2169914" cy="1102562"/>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b="1" dirty="0">
                <a:solidFill>
                  <a:schemeClr val="tx1"/>
                </a:solidFill>
              </a:rPr>
              <a:t>3 Click </a:t>
            </a:r>
            <a:r>
              <a:rPr lang="en-US" sz="1400" b="1" i="1" dirty="0">
                <a:solidFill>
                  <a:schemeClr val="tx1"/>
                </a:solidFill>
              </a:rPr>
              <a:t>Adjust individual Balance</a:t>
            </a: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6171815" y="2595117"/>
            <a:ext cx="2294851"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973328" y="2688961"/>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Tree>
    <p:extLst>
      <p:ext uri="{BB962C8B-B14F-4D97-AF65-F5344CB8AC3E}">
        <p14:creationId xmlns:p14="http://schemas.microsoft.com/office/powerpoint/2010/main" val="42688158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C0A38-6F45-4AC7-BD46-05C94E261A7D}"/>
              </a:ext>
            </a:extLst>
          </p:cNvPr>
          <p:cNvPicPr>
            <a:picLocks noChangeAspect="1"/>
          </p:cNvPicPr>
          <p:nvPr/>
        </p:nvPicPr>
        <p:blipFill>
          <a:blip r:embed="rId2"/>
          <a:stretch>
            <a:fillRect/>
          </a:stretch>
        </p:blipFill>
        <p:spPr>
          <a:xfrm>
            <a:off x="3014133" y="731539"/>
            <a:ext cx="8923868" cy="5797206"/>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421622" cy="2031325"/>
          </a:xfrm>
          <a:prstGeom prst="rect">
            <a:avLst/>
          </a:prstGeom>
        </p:spPr>
        <p:txBody>
          <a:bodyPr wrap="square">
            <a:spAutoFit/>
          </a:bodyPr>
          <a:lstStyle/>
          <a:p>
            <a:r>
              <a:rPr lang="en-US" dirty="0">
                <a:solidFill>
                  <a:srgbClr val="161513"/>
                </a:solidFill>
                <a:latin typeface="Calibri" panose="020F0502020204030204" pitchFamily="34" charset="0"/>
              </a:rPr>
              <a:t>You can adjust balances by using adjustment element entries to individuals to be processed in the payroll run, or use the Balance Adjustment process.</a:t>
            </a:r>
            <a:endParaRPr lang="en-US" dirty="0"/>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2599430" cy="369332"/>
          </a:xfrm>
          <a:prstGeom prst="rect">
            <a:avLst/>
          </a:prstGeom>
        </p:spPr>
        <p:txBody>
          <a:bodyPr wrap="none">
            <a:spAutoFit/>
          </a:bodyPr>
          <a:lstStyle/>
          <a:p>
            <a:r>
              <a:rPr lang="en-US" b="1" dirty="0">
                <a:solidFill>
                  <a:srgbClr val="161513"/>
                </a:solidFill>
                <a:latin typeface="Calibri" panose="020F0502020204030204" pitchFamily="34" charset="0"/>
              </a:rPr>
              <a:t>Adjust Individual Balance</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249306"/>
            <a:ext cx="2169914" cy="1466628"/>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a:t>
            </a:r>
            <a:r>
              <a:rPr lang="en-US" sz="1400" i="1" dirty="0">
                <a:solidFill>
                  <a:schemeClr val="tx1"/>
                </a:solidFill>
              </a:rPr>
              <a:t>Adjust individual Balance</a:t>
            </a:r>
          </a:p>
          <a:p>
            <a:r>
              <a:rPr lang="en-US" sz="1400" b="1" dirty="0">
                <a:solidFill>
                  <a:schemeClr val="tx1"/>
                </a:solidFill>
              </a:rPr>
              <a:t>4 Search and select a Person</a:t>
            </a:r>
          </a:p>
        </p:txBody>
      </p:sp>
      <p:sp>
        <p:nvSpPr>
          <p:cNvPr id="11" name="Rectangle 10">
            <a:hlinkClick r:id="rId3" action="ppaction://hlinksldjump"/>
            <a:extLst>
              <a:ext uri="{FF2B5EF4-FFF2-40B4-BE49-F238E27FC236}">
                <a16:creationId xmlns:a16="http://schemas.microsoft.com/office/drawing/2014/main" id="{AB7C2A5F-B66E-4621-98A9-459C45AB5F9C}"/>
              </a:ext>
            </a:extLst>
          </p:cNvPr>
          <p:cNvSpPr/>
          <p:nvPr/>
        </p:nvSpPr>
        <p:spPr>
          <a:xfrm>
            <a:off x="6832645" y="2595118"/>
            <a:ext cx="4385688" cy="36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0FC32-5B75-4DB0-90F4-699A54F85858}"/>
              </a:ext>
            </a:extLst>
          </p:cNvPr>
          <p:cNvSpPr/>
          <p:nvPr/>
        </p:nvSpPr>
        <p:spPr>
          <a:xfrm>
            <a:off x="6635915" y="2643045"/>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13882505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C6060D-F19C-42DC-B9CE-7BFF84E53FF5}"/>
              </a:ext>
            </a:extLst>
          </p:cNvPr>
          <p:cNvPicPr>
            <a:picLocks noChangeAspect="1"/>
          </p:cNvPicPr>
          <p:nvPr/>
        </p:nvPicPr>
        <p:blipFill>
          <a:blip r:embed="rId2"/>
          <a:stretch>
            <a:fillRect/>
          </a:stretch>
        </p:blipFill>
        <p:spPr>
          <a:xfrm>
            <a:off x="3108960" y="728890"/>
            <a:ext cx="8932244" cy="4427310"/>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421622" cy="2031325"/>
          </a:xfrm>
          <a:prstGeom prst="rect">
            <a:avLst/>
          </a:prstGeom>
        </p:spPr>
        <p:txBody>
          <a:bodyPr wrap="square">
            <a:spAutoFit/>
          </a:bodyPr>
          <a:lstStyle/>
          <a:p>
            <a:r>
              <a:rPr lang="en-US" dirty="0">
                <a:solidFill>
                  <a:srgbClr val="161513"/>
                </a:solidFill>
                <a:latin typeface="Calibri" panose="020F0502020204030204" pitchFamily="34" charset="0"/>
              </a:rPr>
              <a:t>You can adjust balances by using adjustment element entries to individuals to be processed in the payroll run, or use the Balance Adjustment process.</a:t>
            </a:r>
            <a:endParaRPr lang="en-US" dirty="0"/>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2599430" cy="369332"/>
          </a:xfrm>
          <a:prstGeom prst="rect">
            <a:avLst/>
          </a:prstGeom>
        </p:spPr>
        <p:txBody>
          <a:bodyPr wrap="none">
            <a:spAutoFit/>
          </a:bodyPr>
          <a:lstStyle/>
          <a:p>
            <a:r>
              <a:rPr lang="en-US" b="1" dirty="0">
                <a:solidFill>
                  <a:srgbClr val="161513"/>
                </a:solidFill>
                <a:latin typeface="Calibri" panose="020F0502020204030204" pitchFamily="34" charset="0"/>
              </a:rPr>
              <a:t>Adjust Individual Balance</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249306"/>
            <a:ext cx="2169914" cy="1847628"/>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a:t>
            </a:r>
            <a:r>
              <a:rPr lang="en-US" sz="1400" i="1" dirty="0">
                <a:solidFill>
                  <a:schemeClr val="tx1"/>
                </a:solidFill>
              </a:rPr>
              <a:t>Adjust individual Balance</a:t>
            </a:r>
          </a:p>
          <a:p>
            <a:r>
              <a:rPr lang="en-US" sz="1400" dirty="0">
                <a:solidFill>
                  <a:schemeClr val="tx1"/>
                </a:solidFill>
              </a:rPr>
              <a:t>4 Search and select a Person</a:t>
            </a:r>
          </a:p>
          <a:p>
            <a:r>
              <a:rPr lang="en-US" sz="1400" b="1" dirty="0">
                <a:solidFill>
                  <a:schemeClr val="tx1"/>
                </a:solidFill>
              </a:rPr>
              <a:t>5 Select an element name to adjust balance</a:t>
            </a:r>
          </a:p>
        </p:txBody>
      </p:sp>
      <p:sp>
        <p:nvSpPr>
          <p:cNvPr id="11" name="Rectangle 10">
            <a:hlinkClick r:id="rId3" action="ppaction://hlinksldjump"/>
            <a:extLst>
              <a:ext uri="{FF2B5EF4-FFF2-40B4-BE49-F238E27FC236}">
                <a16:creationId xmlns:a16="http://schemas.microsoft.com/office/drawing/2014/main" id="{E654ADFC-3F11-41B8-B3D6-B6EB71EB8D8D}"/>
              </a:ext>
            </a:extLst>
          </p:cNvPr>
          <p:cNvSpPr/>
          <p:nvPr/>
        </p:nvSpPr>
        <p:spPr>
          <a:xfrm>
            <a:off x="3656308" y="3406506"/>
            <a:ext cx="1906428"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15722D-CD83-4ACB-949D-A981D2774580}"/>
              </a:ext>
            </a:extLst>
          </p:cNvPr>
          <p:cNvSpPr/>
          <p:nvPr/>
        </p:nvSpPr>
        <p:spPr>
          <a:xfrm>
            <a:off x="3474236" y="3406506"/>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Tree>
    <p:extLst>
      <p:ext uri="{BB962C8B-B14F-4D97-AF65-F5344CB8AC3E}">
        <p14:creationId xmlns:p14="http://schemas.microsoft.com/office/powerpoint/2010/main" val="24981791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621783-53EF-439C-B06B-25C7D3C3BF54}"/>
              </a:ext>
            </a:extLst>
          </p:cNvPr>
          <p:cNvPicPr>
            <a:picLocks noChangeAspect="1"/>
          </p:cNvPicPr>
          <p:nvPr/>
        </p:nvPicPr>
        <p:blipFill>
          <a:blip r:embed="rId2"/>
          <a:stretch>
            <a:fillRect/>
          </a:stretch>
        </p:blipFill>
        <p:spPr>
          <a:xfrm>
            <a:off x="2988732" y="750106"/>
            <a:ext cx="8949232" cy="4502473"/>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421622" cy="2031325"/>
          </a:xfrm>
          <a:prstGeom prst="rect">
            <a:avLst/>
          </a:prstGeom>
        </p:spPr>
        <p:txBody>
          <a:bodyPr wrap="square">
            <a:spAutoFit/>
          </a:bodyPr>
          <a:lstStyle/>
          <a:p>
            <a:r>
              <a:rPr lang="en-US" dirty="0">
                <a:solidFill>
                  <a:srgbClr val="161513"/>
                </a:solidFill>
                <a:latin typeface="Calibri" panose="020F0502020204030204" pitchFamily="34" charset="0"/>
              </a:rPr>
              <a:t>You can adjust balances by using adjustment element entries to individuals to be processed in the payroll run, or use the Balance Adjustment process.</a:t>
            </a:r>
            <a:endParaRPr lang="en-US" dirty="0"/>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2599430" cy="369332"/>
          </a:xfrm>
          <a:prstGeom prst="rect">
            <a:avLst/>
          </a:prstGeom>
        </p:spPr>
        <p:txBody>
          <a:bodyPr wrap="none">
            <a:spAutoFit/>
          </a:bodyPr>
          <a:lstStyle/>
          <a:p>
            <a:r>
              <a:rPr lang="en-US" b="1" dirty="0">
                <a:solidFill>
                  <a:srgbClr val="161513"/>
                </a:solidFill>
                <a:latin typeface="Calibri" panose="020F0502020204030204" pitchFamily="34" charset="0"/>
              </a:rPr>
              <a:t>Adjust Individual Balance</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249305"/>
            <a:ext cx="2169914" cy="2228627"/>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a:t>
            </a:r>
            <a:r>
              <a:rPr lang="en-US" sz="1400" i="1" dirty="0">
                <a:solidFill>
                  <a:schemeClr val="tx1"/>
                </a:solidFill>
              </a:rPr>
              <a:t>Adjust individual Balance</a:t>
            </a:r>
          </a:p>
          <a:p>
            <a:r>
              <a:rPr lang="en-US" sz="1400" dirty="0">
                <a:solidFill>
                  <a:schemeClr val="tx1"/>
                </a:solidFill>
              </a:rPr>
              <a:t>4 Search and select a Person</a:t>
            </a:r>
          </a:p>
          <a:p>
            <a:r>
              <a:rPr lang="en-US" sz="1400" dirty="0">
                <a:solidFill>
                  <a:schemeClr val="tx1"/>
                </a:solidFill>
              </a:rPr>
              <a:t>5 Select an element name to adjust balance</a:t>
            </a:r>
          </a:p>
          <a:p>
            <a:r>
              <a:rPr lang="en-US" sz="1400" b="1" dirty="0">
                <a:solidFill>
                  <a:schemeClr val="tx1"/>
                </a:solidFill>
              </a:rPr>
              <a:t>6 Enter </a:t>
            </a:r>
            <a:r>
              <a:rPr lang="en-US" sz="1400" b="1" i="1" dirty="0">
                <a:solidFill>
                  <a:schemeClr val="tx1"/>
                </a:solidFill>
              </a:rPr>
              <a:t>Adjustment Value. </a:t>
            </a:r>
            <a:r>
              <a:rPr lang="en-US" sz="1400" b="1" dirty="0">
                <a:solidFill>
                  <a:schemeClr val="tx1"/>
                </a:solidFill>
              </a:rPr>
              <a:t>Click </a:t>
            </a:r>
            <a:r>
              <a:rPr lang="en-US" sz="1400" b="1" i="1" dirty="0">
                <a:solidFill>
                  <a:schemeClr val="tx1"/>
                </a:solidFill>
              </a:rPr>
              <a:t>Submit.</a:t>
            </a:r>
            <a:endParaRPr lang="en-US" sz="1400" b="1" dirty="0">
              <a:solidFill>
                <a:schemeClr val="tx1"/>
              </a:solidFill>
            </a:endParaRPr>
          </a:p>
        </p:txBody>
      </p:sp>
      <p:sp>
        <p:nvSpPr>
          <p:cNvPr id="11" name="Rectangle 10">
            <a:extLst>
              <a:ext uri="{FF2B5EF4-FFF2-40B4-BE49-F238E27FC236}">
                <a16:creationId xmlns:a16="http://schemas.microsoft.com/office/drawing/2014/main" id="{E654ADFC-3F11-41B8-B3D6-B6EB71EB8D8D}"/>
              </a:ext>
            </a:extLst>
          </p:cNvPr>
          <p:cNvSpPr/>
          <p:nvPr/>
        </p:nvSpPr>
        <p:spPr>
          <a:xfrm>
            <a:off x="9887775" y="3380811"/>
            <a:ext cx="1101958" cy="17753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15722D-CD83-4ACB-949D-A981D2774580}"/>
              </a:ext>
            </a:extLst>
          </p:cNvPr>
          <p:cNvSpPr/>
          <p:nvPr/>
        </p:nvSpPr>
        <p:spPr>
          <a:xfrm>
            <a:off x="9692802" y="4560899"/>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7" name="Rectangle 6">
            <a:extLst>
              <a:ext uri="{FF2B5EF4-FFF2-40B4-BE49-F238E27FC236}">
                <a16:creationId xmlns:a16="http://schemas.microsoft.com/office/drawing/2014/main" id="{43E56045-6C2B-44BD-AA62-9AF269838FF7}"/>
              </a:ext>
            </a:extLst>
          </p:cNvPr>
          <p:cNvSpPr/>
          <p:nvPr/>
        </p:nvSpPr>
        <p:spPr>
          <a:xfrm>
            <a:off x="3073364" y="5320267"/>
            <a:ext cx="8864600" cy="738664"/>
          </a:xfrm>
          <a:prstGeom prst="rect">
            <a:avLst/>
          </a:prstGeom>
          <a:ln w="12700">
            <a:solidFill>
              <a:schemeClr val="accent2"/>
            </a:solidFill>
          </a:ln>
        </p:spPr>
        <p:txBody>
          <a:bodyPr wrap="square">
            <a:spAutoFit/>
          </a:bodyPr>
          <a:lstStyle/>
          <a:p>
            <a:r>
              <a:rPr lang="en-US" sz="1400" dirty="0"/>
              <a:t>Enter a balance adjustment by adjusting the entry value of an element that feeds the balance. Typically, you adjust the primary output value, but you can adjust other entry values too. When you submit an adjustment, the values entered become processed run results.</a:t>
            </a:r>
          </a:p>
        </p:txBody>
      </p:sp>
      <p:sp>
        <p:nvSpPr>
          <p:cNvPr id="15" name="Rectangle 14">
            <a:extLst>
              <a:ext uri="{FF2B5EF4-FFF2-40B4-BE49-F238E27FC236}">
                <a16:creationId xmlns:a16="http://schemas.microsoft.com/office/drawing/2014/main" id="{860131A1-85E8-42EC-9EF0-17595A955162}"/>
              </a:ext>
            </a:extLst>
          </p:cNvPr>
          <p:cNvSpPr/>
          <p:nvPr/>
        </p:nvSpPr>
        <p:spPr>
          <a:xfrm>
            <a:off x="11004972" y="1431455"/>
            <a:ext cx="491073"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02E0F6-76D6-4E4D-8B7C-17210D679EB7}"/>
              </a:ext>
            </a:extLst>
          </p:cNvPr>
          <p:cNvSpPr/>
          <p:nvPr/>
        </p:nvSpPr>
        <p:spPr>
          <a:xfrm>
            <a:off x="10821899" y="1431455"/>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6" name="Rectangle: Rounded Corners 15">
            <a:hlinkClick r:id="rId3" action="ppaction://hlinksldjump"/>
            <a:extLst>
              <a:ext uri="{FF2B5EF4-FFF2-40B4-BE49-F238E27FC236}">
                <a16:creationId xmlns:a16="http://schemas.microsoft.com/office/drawing/2014/main" id="{A21CD244-C5CE-4893-BE2A-9C22AA842C0E}"/>
              </a:ext>
            </a:extLst>
          </p:cNvPr>
          <p:cNvSpPr/>
          <p:nvPr/>
        </p:nvSpPr>
        <p:spPr>
          <a:xfrm>
            <a:off x="9641840" y="6492453"/>
            <a:ext cx="1662766"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Catalog</a:t>
            </a:r>
          </a:p>
        </p:txBody>
      </p:sp>
      <p:sp>
        <p:nvSpPr>
          <p:cNvPr id="18" name="Rectangle: Rounded Corners 17">
            <a:hlinkClick r:id="rId4" action="ppaction://hlinksldjump"/>
            <a:extLst>
              <a:ext uri="{FF2B5EF4-FFF2-40B4-BE49-F238E27FC236}">
                <a16:creationId xmlns:a16="http://schemas.microsoft.com/office/drawing/2014/main" id="{2BB18D2F-1DB8-46B5-9231-1A47CDC99230}"/>
              </a:ext>
            </a:extLst>
          </p:cNvPr>
          <p:cNvSpPr/>
          <p:nvPr/>
        </p:nvSpPr>
        <p:spPr>
          <a:xfrm>
            <a:off x="11388014" y="6491789"/>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3746930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69D94B-7078-46D2-96EA-7308DE764719}"/>
              </a:ext>
            </a:extLst>
          </p:cNvPr>
          <p:cNvPicPr>
            <a:picLocks noChangeAspect="1"/>
          </p:cNvPicPr>
          <p:nvPr/>
        </p:nvPicPr>
        <p:blipFill>
          <a:blip r:embed="rId2"/>
          <a:stretch>
            <a:fillRect/>
          </a:stretch>
        </p:blipFill>
        <p:spPr>
          <a:xfrm>
            <a:off x="0" y="429370"/>
            <a:ext cx="12192000" cy="5764696"/>
          </a:xfrm>
          <a:prstGeom prst="rect">
            <a:avLst/>
          </a:prstGeom>
        </p:spPr>
      </p:pic>
      <p:sp>
        <p:nvSpPr>
          <p:cNvPr id="5" name="Rectangle 4">
            <a:extLst>
              <a:ext uri="{FF2B5EF4-FFF2-40B4-BE49-F238E27FC236}">
                <a16:creationId xmlns:a16="http://schemas.microsoft.com/office/drawing/2014/main" id="{EC430FB2-CB42-4C91-9DF0-C7D4992D8969}"/>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10" name="Rectangle 9">
            <a:extLst>
              <a:ext uri="{FF2B5EF4-FFF2-40B4-BE49-F238E27FC236}">
                <a16:creationId xmlns:a16="http://schemas.microsoft.com/office/drawing/2014/main" id="{8E86F0E3-9976-44B7-B8F4-EF915C0E6211}"/>
              </a:ext>
            </a:extLst>
          </p:cNvPr>
          <p:cNvSpPr/>
          <p:nvPr/>
        </p:nvSpPr>
        <p:spPr>
          <a:xfrm>
            <a:off x="6248400" y="4628984"/>
            <a:ext cx="899823" cy="25311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016CEE7-5739-48C6-99EB-7C596194513C}"/>
              </a:ext>
            </a:extLst>
          </p:cNvPr>
          <p:cNvGrpSpPr/>
          <p:nvPr/>
        </p:nvGrpSpPr>
        <p:grpSpPr>
          <a:xfrm>
            <a:off x="7680961" y="3493814"/>
            <a:ext cx="3896138" cy="1378467"/>
            <a:chOff x="7680961" y="3493814"/>
            <a:chExt cx="3896138" cy="1378467"/>
          </a:xfrm>
        </p:grpSpPr>
        <p:sp>
          <p:nvSpPr>
            <p:cNvPr id="13" name="Flowchart: Alternate Process 12">
              <a:extLst>
                <a:ext uri="{FF2B5EF4-FFF2-40B4-BE49-F238E27FC236}">
                  <a16:creationId xmlns:a16="http://schemas.microsoft.com/office/drawing/2014/main" id="{C6EEB054-DE49-487C-A03A-A6798999E153}"/>
                </a:ext>
              </a:extLst>
            </p:cNvPr>
            <p:cNvSpPr/>
            <p:nvPr/>
          </p:nvSpPr>
          <p:spPr>
            <a:xfrm>
              <a:off x="8610183" y="3493814"/>
              <a:ext cx="2966916" cy="1378467"/>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 to HCM Cloud pod by entering your username and password. Click Sign In button to proceed.</a:t>
              </a:r>
            </a:p>
          </p:txBody>
        </p:sp>
        <p:cxnSp>
          <p:nvCxnSpPr>
            <p:cNvPr id="8" name="Connector: Elbow 7">
              <a:extLst>
                <a:ext uri="{FF2B5EF4-FFF2-40B4-BE49-F238E27FC236}">
                  <a16:creationId xmlns:a16="http://schemas.microsoft.com/office/drawing/2014/main" id="{757D4320-C001-4076-9110-BA63C9D57C1C}"/>
                </a:ext>
              </a:extLst>
            </p:cNvPr>
            <p:cNvCxnSpPr>
              <a:cxnSpLocks/>
              <a:stCxn id="13" idx="1"/>
              <a:endCxn id="4" idx="3"/>
            </p:cNvCxnSpPr>
            <p:nvPr/>
          </p:nvCxnSpPr>
          <p:spPr>
            <a:xfrm rot="10800000" flipV="1">
              <a:off x="7680961" y="4183048"/>
              <a:ext cx="929223" cy="370032"/>
            </a:xfrm>
            <a:prstGeom prst="bentConnector3">
              <a:avLst>
                <a:gd name="adj1" fmla="val 50000"/>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3" name="Rectangle 2">
            <a:hlinkClick r:id="rId3" action="ppaction://hlinksldjump"/>
            <a:extLst>
              <a:ext uri="{FF2B5EF4-FFF2-40B4-BE49-F238E27FC236}">
                <a16:creationId xmlns:a16="http://schemas.microsoft.com/office/drawing/2014/main" id="{2C0C56AF-0170-418E-B895-252A6687898E}"/>
              </a:ext>
            </a:extLst>
          </p:cNvPr>
          <p:cNvSpPr/>
          <p:nvPr/>
        </p:nvSpPr>
        <p:spPr>
          <a:xfrm>
            <a:off x="4445000" y="4944533"/>
            <a:ext cx="905933" cy="355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BD2CF7-9262-4C01-8852-A90529466E6B}"/>
              </a:ext>
            </a:extLst>
          </p:cNvPr>
          <p:cNvSpPr/>
          <p:nvPr/>
        </p:nvSpPr>
        <p:spPr>
          <a:xfrm>
            <a:off x="4340924" y="3716013"/>
            <a:ext cx="3340036" cy="1674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hlinkClick r:id="rId4" action="ppaction://hlinksldjump"/>
            <a:extLst>
              <a:ext uri="{FF2B5EF4-FFF2-40B4-BE49-F238E27FC236}">
                <a16:creationId xmlns:a16="http://schemas.microsoft.com/office/drawing/2014/main" id="{D9B4D008-F084-44E4-89C1-0A97A54A5485}"/>
              </a:ext>
            </a:extLst>
          </p:cNvPr>
          <p:cNvSpPr/>
          <p:nvPr/>
        </p:nvSpPr>
        <p:spPr>
          <a:xfrm>
            <a:off x="10464800" y="6492453"/>
            <a:ext cx="1662766"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Catalog</a:t>
            </a:r>
          </a:p>
        </p:txBody>
      </p:sp>
    </p:spTree>
    <p:extLst>
      <p:ext uri="{BB962C8B-B14F-4D97-AF65-F5344CB8AC3E}">
        <p14:creationId xmlns:p14="http://schemas.microsoft.com/office/powerpoint/2010/main" val="39529782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ppt_x"/>
                                          </p:val>
                                        </p:tav>
                                        <p:tav tm="100000">
                                          <p:val>
                                            <p:strVal val="#ppt_x"/>
                                          </p:val>
                                        </p:tav>
                                      </p:tavLst>
                                    </p:anim>
                                    <p:anim calcmode="lin" valueType="num">
                                      <p:cBhvr additive="base">
                                        <p:cTn id="8"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3"/>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421622" cy="2308324"/>
          </a:xfrm>
          <a:prstGeom prst="rect">
            <a:avLst/>
          </a:prstGeom>
        </p:spPr>
        <p:txBody>
          <a:bodyPr wrap="square">
            <a:spAutoFit/>
          </a:bodyPr>
          <a:lstStyle/>
          <a:p>
            <a:r>
              <a:rPr lang="en-US" dirty="0">
                <a:solidFill>
                  <a:srgbClr val="161513"/>
                </a:solidFill>
                <a:latin typeface="Calibri" panose="020F0502020204030204" pitchFamily="34" charset="0"/>
              </a:rPr>
              <a:t>Includes tasks for calculating payroll run results. You can use this to </a:t>
            </a:r>
            <a:r>
              <a:rPr lang="en-US" dirty="0"/>
              <a:t>process QuickPay immediately after updating a person's element, time card, or absence entries</a:t>
            </a:r>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2077172" cy="369332"/>
          </a:xfrm>
          <a:prstGeom prst="rect">
            <a:avLst/>
          </a:prstGeom>
        </p:spPr>
        <p:txBody>
          <a:bodyPr wrap="none">
            <a:spAutoFit/>
          </a:bodyPr>
          <a:lstStyle/>
          <a:p>
            <a:r>
              <a:rPr lang="en-US" b="1" dirty="0">
                <a:solidFill>
                  <a:srgbClr val="161513"/>
                </a:solidFill>
                <a:latin typeface="Calibri" panose="020F0502020204030204" pitchFamily="34" charset="0"/>
              </a:rPr>
              <a:t>Simplified QuickPay</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403312"/>
            <a:ext cx="2169914" cy="52901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1 Click </a:t>
            </a:r>
            <a:r>
              <a:rPr lang="en-US" sz="1400" b="1" i="1" dirty="0">
                <a:solidFill>
                  <a:schemeClr val="tx1"/>
                </a:solidFill>
              </a:rPr>
              <a:t>My Client Groups</a:t>
            </a:r>
          </a:p>
        </p:txBody>
      </p:sp>
      <p:sp>
        <p:nvSpPr>
          <p:cNvPr id="20" name="Rectangle 19">
            <a:hlinkClick r:id="rId4" action="ppaction://hlinksldjump"/>
            <a:extLst>
              <a:ext uri="{FF2B5EF4-FFF2-40B4-BE49-F238E27FC236}">
                <a16:creationId xmlns:a16="http://schemas.microsoft.com/office/drawing/2014/main" id="{C883E0FB-2130-4CF4-8AC3-D6CE35B0F2E8}"/>
              </a:ext>
            </a:extLst>
          </p:cNvPr>
          <p:cNvSpPr/>
          <p:nvPr/>
        </p:nvSpPr>
        <p:spPr>
          <a:xfrm>
            <a:off x="4656283" y="795034"/>
            <a:ext cx="1131576"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4461309" y="7950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Tree>
    <p:extLst>
      <p:ext uri="{BB962C8B-B14F-4D97-AF65-F5344CB8AC3E}">
        <p14:creationId xmlns:p14="http://schemas.microsoft.com/office/powerpoint/2010/main" val="17852573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2"/>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364806"/>
            <a:ext cx="2169914" cy="67076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b="1" i="1" dirty="0">
                <a:solidFill>
                  <a:schemeClr val="tx1"/>
                </a:solidFill>
              </a:rPr>
              <a:t>2 </a:t>
            </a:r>
            <a:r>
              <a:rPr lang="en-US" sz="1400" b="1" dirty="0">
                <a:solidFill>
                  <a:schemeClr val="tx1"/>
                </a:solidFill>
              </a:rPr>
              <a:t>Click</a:t>
            </a:r>
            <a:r>
              <a:rPr lang="en-US" sz="1400" b="1" i="1" dirty="0">
                <a:solidFill>
                  <a:schemeClr val="tx1"/>
                </a:solidFill>
              </a:rPr>
              <a:t> Payroll</a:t>
            </a:r>
            <a:endParaRPr lang="en-US" sz="1400" b="1" dirty="0">
              <a:solidFill>
                <a:schemeClr val="tx1"/>
              </a:solidFill>
            </a:endParaRP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909349" y="5026945"/>
            <a:ext cx="584584" cy="65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714376" y="52146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Rectangle 9">
            <a:extLst>
              <a:ext uri="{FF2B5EF4-FFF2-40B4-BE49-F238E27FC236}">
                <a16:creationId xmlns:a16="http://schemas.microsoft.com/office/drawing/2014/main" id="{D96170B5-166E-467F-9F97-BB298BD8E9C9}"/>
              </a:ext>
            </a:extLst>
          </p:cNvPr>
          <p:cNvSpPr/>
          <p:nvPr/>
        </p:nvSpPr>
        <p:spPr>
          <a:xfrm>
            <a:off x="329967" y="1048354"/>
            <a:ext cx="2421622" cy="2308324"/>
          </a:xfrm>
          <a:prstGeom prst="rect">
            <a:avLst/>
          </a:prstGeom>
        </p:spPr>
        <p:txBody>
          <a:bodyPr wrap="square">
            <a:spAutoFit/>
          </a:bodyPr>
          <a:lstStyle/>
          <a:p>
            <a:r>
              <a:rPr lang="en-US" dirty="0">
                <a:solidFill>
                  <a:srgbClr val="161513"/>
                </a:solidFill>
                <a:latin typeface="Calibri" panose="020F0502020204030204" pitchFamily="34" charset="0"/>
              </a:rPr>
              <a:t>Includes tasks for calculating payroll run results. You can use this to </a:t>
            </a:r>
            <a:r>
              <a:rPr lang="en-US" dirty="0"/>
              <a:t>process QuickPay immediately after updating a person's element, time card, or absence entries</a:t>
            </a:r>
          </a:p>
        </p:txBody>
      </p:sp>
      <p:sp>
        <p:nvSpPr>
          <p:cNvPr id="11" name="Rectangle 10">
            <a:extLst>
              <a:ext uri="{FF2B5EF4-FFF2-40B4-BE49-F238E27FC236}">
                <a16:creationId xmlns:a16="http://schemas.microsoft.com/office/drawing/2014/main" id="{E869E29A-CD4A-4E60-BB3C-EE3129BF4A10}"/>
              </a:ext>
            </a:extLst>
          </p:cNvPr>
          <p:cNvSpPr/>
          <p:nvPr/>
        </p:nvSpPr>
        <p:spPr>
          <a:xfrm>
            <a:off x="329967" y="679022"/>
            <a:ext cx="2077172" cy="369332"/>
          </a:xfrm>
          <a:prstGeom prst="rect">
            <a:avLst/>
          </a:prstGeom>
        </p:spPr>
        <p:txBody>
          <a:bodyPr wrap="none">
            <a:spAutoFit/>
          </a:bodyPr>
          <a:lstStyle/>
          <a:p>
            <a:r>
              <a:rPr lang="en-US" b="1" dirty="0">
                <a:solidFill>
                  <a:srgbClr val="161513"/>
                </a:solidFill>
                <a:latin typeface="Calibri" panose="020F0502020204030204" pitchFamily="34" charset="0"/>
              </a:rPr>
              <a:t>Simplified QuickPay</a:t>
            </a:r>
            <a:endParaRPr lang="en-US" b="1" dirty="0"/>
          </a:p>
        </p:txBody>
      </p:sp>
    </p:spTree>
    <p:extLst>
      <p:ext uri="{BB962C8B-B14F-4D97-AF65-F5344CB8AC3E}">
        <p14:creationId xmlns:p14="http://schemas.microsoft.com/office/powerpoint/2010/main" val="41885038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66059A-6548-434C-B8F9-8891561E9326}"/>
              </a:ext>
            </a:extLst>
          </p:cNvPr>
          <p:cNvPicPr>
            <a:picLocks noChangeAspect="1"/>
          </p:cNvPicPr>
          <p:nvPr/>
        </p:nvPicPr>
        <p:blipFill>
          <a:blip r:embed="rId2"/>
          <a:stretch>
            <a:fillRect/>
          </a:stretch>
        </p:blipFill>
        <p:spPr>
          <a:xfrm>
            <a:off x="2751589" y="679022"/>
            <a:ext cx="9270365" cy="5538898"/>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364806"/>
            <a:ext cx="2268854" cy="67076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b="1" dirty="0">
                <a:solidFill>
                  <a:schemeClr val="tx1"/>
                </a:solidFill>
              </a:rPr>
              <a:t>3 Click Simplified QuickPay</a:t>
            </a: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368184" y="2367398"/>
            <a:ext cx="1793012"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173211" y="2461242"/>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0" name="Rectangle 9">
            <a:extLst>
              <a:ext uri="{FF2B5EF4-FFF2-40B4-BE49-F238E27FC236}">
                <a16:creationId xmlns:a16="http://schemas.microsoft.com/office/drawing/2014/main" id="{D96170B5-166E-467F-9F97-BB298BD8E9C9}"/>
              </a:ext>
            </a:extLst>
          </p:cNvPr>
          <p:cNvSpPr/>
          <p:nvPr/>
        </p:nvSpPr>
        <p:spPr>
          <a:xfrm>
            <a:off x="329967" y="1048354"/>
            <a:ext cx="2421622" cy="2308324"/>
          </a:xfrm>
          <a:prstGeom prst="rect">
            <a:avLst/>
          </a:prstGeom>
        </p:spPr>
        <p:txBody>
          <a:bodyPr wrap="square">
            <a:spAutoFit/>
          </a:bodyPr>
          <a:lstStyle/>
          <a:p>
            <a:r>
              <a:rPr lang="en-US" dirty="0">
                <a:solidFill>
                  <a:srgbClr val="161513"/>
                </a:solidFill>
                <a:latin typeface="Calibri" panose="020F0502020204030204" pitchFamily="34" charset="0"/>
              </a:rPr>
              <a:t>Includes tasks for calculating payroll run results. You can use this to </a:t>
            </a:r>
            <a:r>
              <a:rPr lang="en-US" dirty="0"/>
              <a:t>process QuickPay immediately after updating a person's element, time card, or absence entries</a:t>
            </a:r>
          </a:p>
        </p:txBody>
      </p:sp>
      <p:sp>
        <p:nvSpPr>
          <p:cNvPr id="11" name="Rectangle 10">
            <a:extLst>
              <a:ext uri="{FF2B5EF4-FFF2-40B4-BE49-F238E27FC236}">
                <a16:creationId xmlns:a16="http://schemas.microsoft.com/office/drawing/2014/main" id="{E869E29A-CD4A-4E60-BB3C-EE3129BF4A10}"/>
              </a:ext>
            </a:extLst>
          </p:cNvPr>
          <p:cNvSpPr/>
          <p:nvPr/>
        </p:nvSpPr>
        <p:spPr>
          <a:xfrm>
            <a:off x="329967" y="679022"/>
            <a:ext cx="2077172" cy="369332"/>
          </a:xfrm>
          <a:prstGeom prst="rect">
            <a:avLst/>
          </a:prstGeom>
        </p:spPr>
        <p:txBody>
          <a:bodyPr wrap="none">
            <a:spAutoFit/>
          </a:bodyPr>
          <a:lstStyle/>
          <a:p>
            <a:r>
              <a:rPr lang="en-US" b="1" dirty="0">
                <a:solidFill>
                  <a:srgbClr val="161513"/>
                </a:solidFill>
                <a:latin typeface="Calibri" panose="020F0502020204030204" pitchFamily="34" charset="0"/>
              </a:rPr>
              <a:t>Simplified QuickPay</a:t>
            </a:r>
            <a:endParaRPr lang="en-US" b="1" dirty="0"/>
          </a:p>
        </p:txBody>
      </p:sp>
    </p:spTree>
    <p:extLst>
      <p:ext uri="{BB962C8B-B14F-4D97-AF65-F5344CB8AC3E}">
        <p14:creationId xmlns:p14="http://schemas.microsoft.com/office/powerpoint/2010/main" val="13808773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9FD2F0-479B-4607-9A6D-51A2294DB9EA}"/>
              </a:ext>
            </a:extLst>
          </p:cNvPr>
          <p:cNvPicPr>
            <a:picLocks noChangeAspect="1"/>
          </p:cNvPicPr>
          <p:nvPr/>
        </p:nvPicPr>
        <p:blipFill>
          <a:blip r:embed="rId2"/>
          <a:stretch>
            <a:fillRect/>
          </a:stretch>
        </p:blipFill>
        <p:spPr>
          <a:xfrm>
            <a:off x="2751589" y="674986"/>
            <a:ext cx="9289615" cy="4466634"/>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364806"/>
            <a:ext cx="2268854" cy="1370823"/>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Simplified QuickPay</a:t>
            </a:r>
          </a:p>
          <a:p>
            <a:r>
              <a:rPr lang="en-US" sz="1400" b="1" dirty="0">
                <a:solidFill>
                  <a:schemeClr val="tx1"/>
                </a:solidFill>
              </a:rPr>
              <a:t>4 Search and select a Person</a:t>
            </a:r>
            <a:endParaRPr lang="en-US" sz="1400" dirty="0">
              <a:solidFill>
                <a:schemeClr val="tx1"/>
              </a:solidFill>
            </a:endParaRPr>
          </a:p>
          <a:p>
            <a:endParaRPr lang="en-US" sz="1400" dirty="0">
              <a:solidFill>
                <a:schemeClr val="tx1"/>
              </a:solidFill>
            </a:endParaRP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6725346" y="2771659"/>
            <a:ext cx="4690216"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6530373" y="2865503"/>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0" name="Rectangle 9">
            <a:extLst>
              <a:ext uri="{FF2B5EF4-FFF2-40B4-BE49-F238E27FC236}">
                <a16:creationId xmlns:a16="http://schemas.microsoft.com/office/drawing/2014/main" id="{D96170B5-166E-467F-9F97-BB298BD8E9C9}"/>
              </a:ext>
            </a:extLst>
          </p:cNvPr>
          <p:cNvSpPr/>
          <p:nvPr/>
        </p:nvSpPr>
        <p:spPr>
          <a:xfrm>
            <a:off x="329967" y="1048354"/>
            <a:ext cx="2421622" cy="2308324"/>
          </a:xfrm>
          <a:prstGeom prst="rect">
            <a:avLst/>
          </a:prstGeom>
        </p:spPr>
        <p:txBody>
          <a:bodyPr wrap="square">
            <a:spAutoFit/>
          </a:bodyPr>
          <a:lstStyle/>
          <a:p>
            <a:r>
              <a:rPr lang="en-US" dirty="0">
                <a:solidFill>
                  <a:srgbClr val="161513"/>
                </a:solidFill>
                <a:latin typeface="Calibri" panose="020F0502020204030204" pitchFamily="34" charset="0"/>
              </a:rPr>
              <a:t>Includes tasks for calculating payroll run results. You can use this to </a:t>
            </a:r>
            <a:r>
              <a:rPr lang="en-US" dirty="0"/>
              <a:t>process QuickPay immediately after updating a person's element, time card, or absence entries</a:t>
            </a:r>
          </a:p>
        </p:txBody>
      </p:sp>
      <p:sp>
        <p:nvSpPr>
          <p:cNvPr id="11" name="Rectangle 10">
            <a:extLst>
              <a:ext uri="{FF2B5EF4-FFF2-40B4-BE49-F238E27FC236}">
                <a16:creationId xmlns:a16="http://schemas.microsoft.com/office/drawing/2014/main" id="{E869E29A-CD4A-4E60-BB3C-EE3129BF4A10}"/>
              </a:ext>
            </a:extLst>
          </p:cNvPr>
          <p:cNvSpPr/>
          <p:nvPr/>
        </p:nvSpPr>
        <p:spPr>
          <a:xfrm>
            <a:off x="329967" y="679022"/>
            <a:ext cx="2077172" cy="369332"/>
          </a:xfrm>
          <a:prstGeom prst="rect">
            <a:avLst/>
          </a:prstGeom>
        </p:spPr>
        <p:txBody>
          <a:bodyPr wrap="none">
            <a:spAutoFit/>
          </a:bodyPr>
          <a:lstStyle/>
          <a:p>
            <a:r>
              <a:rPr lang="en-US" b="1" dirty="0">
                <a:solidFill>
                  <a:srgbClr val="161513"/>
                </a:solidFill>
                <a:latin typeface="Calibri" panose="020F0502020204030204" pitchFamily="34" charset="0"/>
              </a:rPr>
              <a:t>Simplified QuickPay</a:t>
            </a:r>
            <a:endParaRPr lang="en-US" b="1" dirty="0"/>
          </a:p>
        </p:txBody>
      </p:sp>
    </p:spTree>
    <p:extLst>
      <p:ext uri="{BB962C8B-B14F-4D97-AF65-F5344CB8AC3E}">
        <p14:creationId xmlns:p14="http://schemas.microsoft.com/office/powerpoint/2010/main" val="38122215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25BA42-9A6C-4EA8-BA6D-9D4F023BB367}"/>
              </a:ext>
            </a:extLst>
          </p:cNvPr>
          <p:cNvPicPr>
            <a:picLocks noChangeAspect="1"/>
          </p:cNvPicPr>
          <p:nvPr/>
        </p:nvPicPr>
        <p:blipFill>
          <a:blip r:embed="rId2"/>
          <a:stretch>
            <a:fillRect/>
          </a:stretch>
        </p:blipFill>
        <p:spPr>
          <a:xfrm>
            <a:off x="2904357" y="647813"/>
            <a:ext cx="9156098" cy="49760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364805"/>
            <a:ext cx="2268854" cy="3007119"/>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a:t>
            </a:r>
            <a:r>
              <a:rPr lang="en-US" sz="1400" i="1" dirty="0">
                <a:solidFill>
                  <a:schemeClr val="tx1"/>
                </a:solidFill>
              </a:rPr>
              <a:t>My Client Groups</a:t>
            </a:r>
          </a:p>
          <a:p>
            <a:r>
              <a:rPr lang="en-US" sz="1400" dirty="0">
                <a:solidFill>
                  <a:schemeClr val="tx1"/>
                </a:solidFill>
              </a:rPr>
              <a:t>2 Click Payroll</a:t>
            </a:r>
          </a:p>
          <a:p>
            <a:r>
              <a:rPr lang="en-US" sz="1400" dirty="0">
                <a:solidFill>
                  <a:schemeClr val="tx1"/>
                </a:solidFill>
              </a:rPr>
              <a:t>3 Click Simplified QuickPay</a:t>
            </a:r>
          </a:p>
          <a:p>
            <a:r>
              <a:rPr lang="en-US" sz="1400" dirty="0">
                <a:solidFill>
                  <a:schemeClr val="tx1"/>
                </a:solidFill>
              </a:rPr>
              <a:t>4 Search and select a Person</a:t>
            </a:r>
          </a:p>
          <a:p>
            <a:r>
              <a:rPr lang="en-US" sz="1400" b="1" dirty="0">
                <a:solidFill>
                  <a:schemeClr val="tx1"/>
                </a:solidFill>
              </a:rPr>
              <a:t>5 Enter QuickPay details such as payroll name, period name, etc. Review the eligible element entries or click the </a:t>
            </a:r>
            <a:r>
              <a:rPr lang="en-US" sz="1400" b="1" i="1" dirty="0">
                <a:solidFill>
                  <a:schemeClr val="tx1"/>
                </a:solidFill>
              </a:rPr>
              <a:t>Add</a:t>
            </a:r>
            <a:r>
              <a:rPr lang="en-US" sz="1400" b="1" dirty="0">
                <a:solidFill>
                  <a:schemeClr val="tx1"/>
                </a:solidFill>
              </a:rPr>
              <a:t> button to add element entries manually.</a:t>
            </a:r>
          </a:p>
        </p:txBody>
      </p:sp>
      <p:sp>
        <p:nvSpPr>
          <p:cNvPr id="20" name="Rectangle 19">
            <a:extLst>
              <a:ext uri="{FF2B5EF4-FFF2-40B4-BE49-F238E27FC236}">
                <a16:creationId xmlns:a16="http://schemas.microsoft.com/office/drawing/2014/main" id="{C883E0FB-2130-4CF4-8AC3-D6CE35B0F2E8}"/>
              </a:ext>
            </a:extLst>
          </p:cNvPr>
          <p:cNvSpPr/>
          <p:nvPr/>
        </p:nvSpPr>
        <p:spPr>
          <a:xfrm>
            <a:off x="2946562" y="1761007"/>
            <a:ext cx="9156098" cy="27628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2751589" y="1854851"/>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0" name="Rectangle 9">
            <a:extLst>
              <a:ext uri="{FF2B5EF4-FFF2-40B4-BE49-F238E27FC236}">
                <a16:creationId xmlns:a16="http://schemas.microsoft.com/office/drawing/2014/main" id="{D96170B5-166E-467F-9F97-BB298BD8E9C9}"/>
              </a:ext>
            </a:extLst>
          </p:cNvPr>
          <p:cNvSpPr/>
          <p:nvPr/>
        </p:nvSpPr>
        <p:spPr>
          <a:xfrm>
            <a:off x="329967" y="1048354"/>
            <a:ext cx="2421622" cy="2308324"/>
          </a:xfrm>
          <a:prstGeom prst="rect">
            <a:avLst/>
          </a:prstGeom>
        </p:spPr>
        <p:txBody>
          <a:bodyPr wrap="square">
            <a:spAutoFit/>
          </a:bodyPr>
          <a:lstStyle/>
          <a:p>
            <a:r>
              <a:rPr lang="en-US" dirty="0">
                <a:solidFill>
                  <a:srgbClr val="161513"/>
                </a:solidFill>
                <a:latin typeface="Calibri" panose="020F0502020204030204" pitchFamily="34" charset="0"/>
              </a:rPr>
              <a:t>Includes tasks for calculating payroll run results. You can use this to </a:t>
            </a:r>
            <a:r>
              <a:rPr lang="en-US" dirty="0"/>
              <a:t>process QuickPay immediately after updating a person's element, time card, or absence entries</a:t>
            </a:r>
          </a:p>
        </p:txBody>
      </p:sp>
      <p:sp>
        <p:nvSpPr>
          <p:cNvPr id="11" name="Rectangle 10">
            <a:extLst>
              <a:ext uri="{FF2B5EF4-FFF2-40B4-BE49-F238E27FC236}">
                <a16:creationId xmlns:a16="http://schemas.microsoft.com/office/drawing/2014/main" id="{E869E29A-CD4A-4E60-BB3C-EE3129BF4A10}"/>
              </a:ext>
            </a:extLst>
          </p:cNvPr>
          <p:cNvSpPr/>
          <p:nvPr/>
        </p:nvSpPr>
        <p:spPr>
          <a:xfrm>
            <a:off x="329967" y="679022"/>
            <a:ext cx="2077172" cy="369332"/>
          </a:xfrm>
          <a:prstGeom prst="rect">
            <a:avLst/>
          </a:prstGeom>
        </p:spPr>
        <p:txBody>
          <a:bodyPr wrap="none">
            <a:spAutoFit/>
          </a:bodyPr>
          <a:lstStyle/>
          <a:p>
            <a:r>
              <a:rPr lang="en-US" b="1" dirty="0">
                <a:solidFill>
                  <a:srgbClr val="161513"/>
                </a:solidFill>
                <a:latin typeface="Calibri" panose="020F0502020204030204" pitchFamily="34" charset="0"/>
              </a:rPr>
              <a:t>Simplified QuickPay</a:t>
            </a:r>
            <a:endParaRPr lang="en-US" b="1" dirty="0"/>
          </a:p>
        </p:txBody>
      </p:sp>
      <p:sp>
        <p:nvSpPr>
          <p:cNvPr id="21" name="Rectangle: Rounded Corners 20">
            <a:hlinkClick r:id="rId3" action="ppaction://hlinksldjump"/>
            <a:extLst>
              <a:ext uri="{FF2B5EF4-FFF2-40B4-BE49-F238E27FC236}">
                <a16:creationId xmlns:a16="http://schemas.microsoft.com/office/drawing/2014/main" id="{A325F493-EFE9-4AAE-A7ED-9774EBE97C49}"/>
              </a:ext>
            </a:extLst>
          </p:cNvPr>
          <p:cNvSpPr/>
          <p:nvPr/>
        </p:nvSpPr>
        <p:spPr>
          <a:xfrm>
            <a:off x="9641840" y="6492453"/>
            <a:ext cx="1662766"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Catalog</a:t>
            </a:r>
          </a:p>
        </p:txBody>
      </p:sp>
      <p:sp>
        <p:nvSpPr>
          <p:cNvPr id="23" name="Rectangle: Rounded Corners 22">
            <a:hlinkClick r:id="rId4" action="ppaction://hlinksldjump"/>
            <a:extLst>
              <a:ext uri="{FF2B5EF4-FFF2-40B4-BE49-F238E27FC236}">
                <a16:creationId xmlns:a16="http://schemas.microsoft.com/office/drawing/2014/main" id="{A67973A0-4DC3-4BE5-A817-468EC7E14C36}"/>
              </a:ext>
            </a:extLst>
          </p:cNvPr>
          <p:cNvSpPr/>
          <p:nvPr/>
        </p:nvSpPr>
        <p:spPr>
          <a:xfrm>
            <a:off x="11388014" y="6491789"/>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3924373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3"/>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605738" cy="1200329"/>
          </a:xfrm>
          <a:prstGeom prst="rect">
            <a:avLst/>
          </a:prstGeom>
        </p:spPr>
        <p:txBody>
          <a:bodyPr wrap="square">
            <a:spAutoFit/>
          </a:bodyPr>
          <a:lstStyle/>
          <a:p>
            <a:r>
              <a:rPr lang="en-US" dirty="0">
                <a:solidFill>
                  <a:srgbClr val="161513"/>
                </a:solidFill>
                <a:latin typeface="Calibri" panose="020F0502020204030204" pitchFamily="34" charset="0"/>
              </a:rPr>
              <a:t>Shows the results for all run types you processed during the payroll run of a person.</a:t>
            </a:r>
            <a:endParaRPr lang="en-US" dirty="0"/>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1574149" cy="369332"/>
          </a:xfrm>
          <a:prstGeom prst="rect">
            <a:avLst/>
          </a:prstGeom>
        </p:spPr>
        <p:txBody>
          <a:bodyPr wrap="none">
            <a:spAutoFit/>
          </a:bodyPr>
          <a:lstStyle/>
          <a:p>
            <a:r>
              <a:rPr lang="en-US" b="1" dirty="0">
                <a:solidFill>
                  <a:srgbClr val="161513"/>
                </a:solidFill>
                <a:latin typeface="Calibri" panose="020F0502020204030204" pitchFamily="34" charset="0"/>
              </a:rPr>
              <a:t>Person Results</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398690"/>
            <a:ext cx="2169914" cy="52901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1 Click </a:t>
            </a:r>
            <a:r>
              <a:rPr lang="en-US" sz="1400" b="1" i="1" dirty="0">
                <a:solidFill>
                  <a:schemeClr val="tx1"/>
                </a:solidFill>
              </a:rPr>
              <a:t>My Client Groups</a:t>
            </a:r>
          </a:p>
        </p:txBody>
      </p:sp>
      <p:sp>
        <p:nvSpPr>
          <p:cNvPr id="20" name="Rectangle 19">
            <a:hlinkClick r:id="rId4" action="ppaction://hlinksldjump"/>
            <a:extLst>
              <a:ext uri="{FF2B5EF4-FFF2-40B4-BE49-F238E27FC236}">
                <a16:creationId xmlns:a16="http://schemas.microsoft.com/office/drawing/2014/main" id="{C883E0FB-2130-4CF4-8AC3-D6CE35B0F2E8}"/>
              </a:ext>
            </a:extLst>
          </p:cNvPr>
          <p:cNvSpPr/>
          <p:nvPr/>
        </p:nvSpPr>
        <p:spPr>
          <a:xfrm>
            <a:off x="4656282" y="795034"/>
            <a:ext cx="1131576"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Rectangle 21">
            <a:extLst>
              <a:ext uri="{FF2B5EF4-FFF2-40B4-BE49-F238E27FC236}">
                <a16:creationId xmlns:a16="http://schemas.microsoft.com/office/drawing/2014/main" id="{3057D961-D56D-4B67-9CC9-12B6733EE9E0}"/>
              </a:ext>
            </a:extLst>
          </p:cNvPr>
          <p:cNvSpPr/>
          <p:nvPr/>
        </p:nvSpPr>
        <p:spPr>
          <a:xfrm>
            <a:off x="4461309" y="7950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Tree>
    <p:extLst>
      <p:ext uri="{BB962C8B-B14F-4D97-AF65-F5344CB8AC3E}">
        <p14:creationId xmlns:p14="http://schemas.microsoft.com/office/powerpoint/2010/main" val="39292285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2"/>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392653"/>
            <a:ext cx="2169914" cy="67076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b="1" i="1" dirty="0">
                <a:solidFill>
                  <a:schemeClr val="tx1"/>
                </a:solidFill>
              </a:rPr>
              <a:t>2 </a:t>
            </a:r>
            <a:r>
              <a:rPr lang="en-US" sz="1400" b="1" dirty="0">
                <a:solidFill>
                  <a:schemeClr val="tx1"/>
                </a:solidFill>
              </a:rPr>
              <a:t>Click</a:t>
            </a:r>
            <a:r>
              <a:rPr lang="en-US" sz="1400" b="1" i="1" dirty="0">
                <a:solidFill>
                  <a:schemeClr val="tx1"/>
                </a:solidFill>
              </a:rPr>
              <a:t> Payroll</a:t>
            </a:r>
            <a:endParaRPr lang="en-US" sz="1400" b="1" dirty="0">
              <a:solidFill>
                <a:schemeClr val="tx1"/>
              </a:solidFill>
            </a:endParaRP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909349" y="5026945"/>
            <a:ext cx="584584" cy="65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714376" y="52146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2" name="Rectangle 11">
            <a:extLst>
              <a:ext uri="{FF2B5EF4-FFF2-40B4-BE49-F238E27FC236}">
                <a16:creationId xmlns:a16="http://schemas.microsoft.com/office/drawing/2014/main" id="{AF0476AF-687A-4D15-BBB3-1843C22F2738}"/>
              </a:ext>
            </a:extLst>
          </p:cNvPr>
          <p:cNvSpPr/>
          <p:nvPr/>
        </p:nvSpPr>
        <p:spPr>
          <a:xfrm>
            <a:off x="329967" y="1048354"/>
            <a:ext cx="2605738" cy="1200329"/>
          </a:xfrm>
          <a:prstGeom prst="rect">
            <a:avLst/>
          </a:prstGeom>
        </p:spPr>
        <p:txBody>
          <a:bodyPr wrap="square">
            <a:spAutoFit/>
          </a:bodyPr>
          <a:lstStyle/>
          <a:p>
            <a:r>
              <a:rPr lang="en-US" dirty="0">
                <a:solidFill>
                  <a:srgbClr val="161513"/>
                </a:solidFill>
                <a:latin typeface="Calibri" panose="020F0502020204030204" pitchFamily="34" charset="0"/>
              </a:rPr>
              <a:t>Shows the results for all run types you processed during the payroll run of a person.</a:t>
            </a:r>
            <a:endParaRPr lang="en-US" dirty="0"/>
          </a:p>
        </p:txBody>
      </p:sp>
      <p:sp>
        <p:nvSpPr>
          <p:cNvPr id="13" name="Rectangle 12">
            <a:extLst>
              <a:ext uri="{FF2B5EF4-FFF2-40B4-BE49-F238E27FC236}">
                <a16:creationId xmlns:a16="http://schemas.microsoft.com/office/drawing/2014/main" id="{D31983DE-1CFA-4456-BC09-486FF5C8CB6E}"/>
              </a:ext>
            </a:extLst>
          </p:cNvPr>
          <p:cNvSpPr/>
          <p:nvPr/>
        </p:nvSpPr>
        <p:spPr>
          <a:xfrm>
            <a:off x="329967" y="679022"/>
            <a:ext cx="1574149" cy="369332"/>
          </a:xfrm>
          <a:prstGeom prst="rect">
            <a:avLst/>
          </a:prstGeom>
        </p:spPr>
        <p:txBody>
          <a:bodyPr wrap="none">
            <a:spAutoFit/>
          </a:bodyPr>
          <a:lstStyle/>
          <a:p>
            <a:r>
              <a:rPr lang="en-US" b="1" dirty="0">
                <a:solidFill>
                  <a:srgbClr val="161513"/>
                </a:solidFill>
                <a:latin typeface="Calibri" panose="020F0502020204030204" pitchFamily="34" charset="0"/>
              </a:rPr>
              <a:t>Person Results</a:t>
            </a:r>
            <a:endParaRPr lang="en-US" b="1" dirty="0"/>
          </a:p>
        </p:txBody>
      </p:sp>
    </p:spTree>
    <p:extLst>
      <p:ext uri="{BB962C8B-B14F-4D97-AF65-F5344CB8AC3E}">
        <p14:creationId xmlns:p14="http://schemas.microsoft.com/office/powerpoint/2010/main" val="230003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66059A-6548-434C-B8F9-8891561E9326}"/>
              </a:ext>
            </a:extLst>
          </p:cNvPr>
          <p:cNvPicPr>
            <a:picLocks noChangeAspect="1"/>
          </p:cNvPicPr>
          <p:nvPr/>
        </p:nvPicPr>
        <p:blipFill>
          <a:blip r:embed="rId2"/>
          <a:stretch>
            <a:fillRect/>
          </a:stretch>
        </p:blipFill>
        <p:spPr>
          <a:xfrm>
            <a:off x="2751589" y="679022"/>
            <a:ext cx="9270365" cy="5538898"/>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392653"/>
            <a:ext cx="2268854" cy="67076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dirty="0">
                <a:solidFill>
                  <a:schemeClr val="tx1"/>
                </a:solidFill>
              </a:rPr>
              <a:t>2 Click Payroll</a:t>
            </a:r>
          </a:p>
          <a:p>
            <a:r>
              <a:rPr lang="en-US" sz="1400" b="1" dirty="0">
                <a:solidFill>
                  <a:schemeClr val="tx1"/>
                </a:solidFill>
              </a:rPr>
              <a:t>3 Click </a:t>
            </a:r>
            <a:r>
              <a:rPr lang="en-US" sz="1400" b="1" i="1" dirty="0">
                <a:solidFill>
                  <a:schemeClr val="tx1"/>
                </a:solidFill>
              </a:rPr>
              <a:t>Person Results</a:t>
            </a: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368184" y="2848663"/>
            <a:ext cx="1793012"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173211" y="2942507"/>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 name="Rectangle 11">
            <a:extLst>
              <a:ext uri="{FF2B5EF4-FFF2-40B4-BE49-F238E27FC236}">
                <a16:creationId xmlns:a16="http://schemas.microsoft.com/office/drawing/2014/main" id="{F862DB1E-F621-452B-A457-8DFE0303A792}"/>
              </a:ext>
            </a:extLst>
          </p:cNvPr>
          <p:cNvSpPr/>
          <p:nvPr/>
        </p:nvSpPr>
        <p:spPr>
          <a:xfrm>
            <a:off x="329967" y="1048354"/>
            <a:ext cx="2605738" cy="1200329"/>
          </a:xfrm>
          <a:prstGeom prst="rect">
            <a:avLst/>
          </a:prstGeom>
        </p:spPr>
        <p:txBody>
          <a:bodyPr wrap="square">
            <a:spAutoFit/>
          </a:bodyPr>
          <a:lstStyle/>
          <a:p>
            <a:r>
              <a:rPr lang="en-US" dirty="0">
                <a:solidFill>
                  <a:srgbClr val="161513"/>
                </a:solidFill>
                <a:latin typeface="Calibri" panose="020F0502020204030204" pitchFamily="34" charset="0"/>
              </a:rPr>
              <a:t>Shows the results for all run types you processed during the payroll run of a person.</a:t>
            </a:r>
            <a:endParaRPr lang="en-US" dirty="0"/>
          </a:p>
        </p:txBody>
      </p:sp>
      <p:sp>
        <p:nvSpPr>
          <p:cNvPr id="13" name="Rectangle 12">
            <a:extLst>
              <a:ext uri="{FF2B5EF4-FFF2-40B4-BE49-F238E27FC236}">
                <a16:creationId xmlns:a16="http://schemas.microsoft.com/office/drawing/2014/main" id="{80A0717B-2F5F-4442-A882-59003BB2F365}"/>
              </a:ext>
            </a:extLst>
          </p:cNvPr>
          <p:cNvSpPr/>
          <p:nvPr/>
        </p:nvSpPr>
        <p:spPr>
          <a:xfrm>
            <a:off x="329967" y="679022"/>
            <a:ext cx="1574149" cy="369332"/>
          </a:xfrm>
          <a:prstGeom prst="rect">
            <a:avLst/>
          </a:prstGeom>
        </p:spPr>
        <p:txBody>
          <a:bodyPr wrap="none">
            <a:spAutoFit/>
          </a:bodyPr>
          <a:lstStyle/>
          <a:p>
            <a:r>
              <a:rPr lang="en-US" b="1" dirty="0">
                <a:solidFill>
                  <a:srgbClr val="161513"/>
                </a:solidFill>
                <a:latin typeface="Calibri" panose="020F0502020204030204" pitchFamily="34" charset="0"/>
              </a:rPr>
              <a:t>Person Results</a:t>
            </a:r>
            <a:endParaRPr lang="en-US" b="1" dirty="0"/>
          </a:p>
        </p:txBody>
      </p:sp>
    </p:spTree>
    <p:extLst>
      <p:ext uri="{BB962C8B-B14F-4D97-AF65-F5344CB8AC3E}">
        <p14:creationId xmlns:p14="http://schemas.microsoft.com/office/powerpoint/2010/main" val="8471953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AEB6A9-6DC5-4D91-A0DA-7934A42DB450}"/>
              </a:ext>
            </a:extLst>
          </p:cNvPr>
          <p:cNvPicPr>
            <a:picLocks noChangeAspect="1"/>
          </p:cNvPicPr>
          <p:nvPr/>
        </p:nvPicPr>
        <p:blipFill>
          <a:blip r:embed="rId2"/>
          <a:stretch>
            <a:fillRect/>
          </a:stretch>
        </p:blipFill>
        <p:spPr>
          <a:xfrm>
            <a:off x="2935705" y="758048"/>
            <a:ext cx="9066998" cy="5187900"/>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402279"/>
            <a:ext cx="2268854" cy="1370823"/>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dirty="0">
                <a:solidFill>
                  <a:schemeClr val="tx1"/>
                </a:solidFill>
              </a:rPr>
              <a:t>2 Click Payroll</a:t>
            </a:r>
          </a:p>
          <a:p>
            <a:r>
              <a:rPr lang="en-US" sz="1400" dirty="0">
                <a:solidFill>
                  <a:schemeClr val="tx1"/>
                </a:solidFill>
              </a:rPr>
              <a:t>3 Click Simplified QuickPay</a:t>
            </a:r>
          </a:p>
          <a:p>
            <a:r>
              <a:rPr lang="en-US" sz="1400" b="1" dirty="0">
                <a:solidFill>
                  <a:schemeClr val="tx1"/>
                </a:solidFill>
              </a:rPr>
              <a:t>4 Search and select a Person</a:t>
            </a:r>
            <a:endParaRPr lang="en-US" sz="1400" dirty="0">
              <a:solidFill>
                <a:schemeClr val="tx1"/>
              </a:solidFill>
            </a:endParaRPr>
          </a:p>
          <a:p>
            <a:endParaRPr lang="en-US" sz="1400" dirty="0">
              <a:solidFill>
                <a:schemeClr val="tx1"/>
              </a:solidFill>
            </a:endParaRP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6725346" y="2771659"/>
            <a:ext cx="4690216"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6530373" y="2865503"/>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2" name="Rectangle 11">
            <a:extLst>
              <a:ext uri="{FF2B5EF4-FFF2-40B4-BE49-F238E27FC236}">
                <a16:creationId xmlns:a16="http://schemas.microsoft.com/office/drawing/2014/main" id="{F10435B8-7AE6-471C-B442-A60A882C140E}"/>
              </a:ext>
            </a:extLst>
          </p:cNvPr>
          <p:cNvSpPr/>
          <p:nvPr/>
        </p:nvSpPr>
        <p:spPr>
          <a:xfrm>
            <a:off x="329967" y="1048354"/>
            <a:ext cx="2605738" cy="1200329"/>
          </a:xfrm>
          <a:prstGeom prst="rect">
            <a:avLst/>
          </a:prstGeom>
        </p:spPr>
        <p:txBody>
          <a:bodyPr wrap="square">
            <a:spAutoFit/>
          </a:bodyPr>
          <a:lstStyle/>
          <a:p>
            <a:r>
              <a:rPr lang="en-US" dirty="0">
                <a:solidFill>
                  <a:srgbClr val="161513"/>
                </a:solidFill>
                <a:latin typeface="Calibri" panose="020F0502020204030204" pitchFamily="34" charset="0"/>
              </a:rPr>
              <a:t>Shows the results for all run types you processed during the payroll run of a person.</a:t>
            </a:r>
            <a:endParaRPr lang="en-US" dirty="0"/>
          </a:p>
        </p:txBody>
      </p:sp>
      <p:sp>
        <p:nvSpPr>
          <p:cNvPr id="13" name="Rectangle 12">
            <a:extLst>
              <a:ext uri="{FF2B5EF4-FFF2-40B4-BE49-F238E27FC236}">
                <a16:creationId xmlns:a16="http://schemas.microsoft.com/office/drawing/2014/main" id="{4A142DAD-B05D-477B-B1D3-4BD612FB69E9}"/>
              </a:ext>
            </a:extLst>
          </p:cNvPr>
          <p:cNvSpPr/>
          <p:nvPr/>
        </p:nvSpPr>
        <p:spPr>
          <a:xfrm>
            <a:off x="329967" y="679022"/>
            <a:ext cx="1574149" cy="369332"/>
          </a:xfrm>
          <a:prstGeom prst="rect">
            <a:avLst/>
          </a:prstGeom>
        </p:spPr>
        <p:txBody>
          <a:bodyPr wrap="none">
            <a:spAutoFit/>
          </a:bodyPr>
          <a:lstStyle/>
          <a:p>
            <a:r>
              <a:rPr lang="en-US" b="1" dirty="0">
                <a:solidFill>
                  <a:srgbClr val="161513"/>
                </a:solidFill>
                <a:latin typeface="Calibri" panose="020F0502020204030204" pitchFamily="34" charset="0"/>
              </a:rPr>
              <a:t>Person Results</a:t>
            </a:r>
            <a:endParaRPr lang="en-US" b="1" dirty="0"/>
          </a:p>
        </p:txBody>
      </p:sp>
    </p:spTree>
    <p:extLst>
      <p:ext uri="{BB962C8B-B14F-4D97-AF65-F5344CB8AC3E}">
        <p14:creationId xmlns:p14="http://schemas.microsoft.com/office/powerpoint/2010/main" val="39184044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4358E9-92DA-4A26-84D1-1CC982B14F5E}"/>
              </a:ext>
            </a:extLst>
          </p:cNvPr>
          <p:cNvPicPr>
            <a:picLocks noChangeAspect="1"/>
          </p:cNvPicPr>
          <p:nvPr/>
        </p:nvPicPr>
        <p:blipFill>
          <a:blip r:embed="rId2"/>
          <a:stretch>
            <a:fillRect/>
          </a:stretch>
        </p:blipFill>
        <p:spPr>
          <a:xfrm>
            <a:off x="2838343" y="679022"/>
            <a:ext cx="8447773" cy="3425798"/>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402279"/>
            <a:ext cx="2268854" cy="2294008"/>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dirty="0">
                <a:solidFill>
                  <a:schemeClr val="tx1"/>
                </a:solidFill>
              </a:rPr>
              <a:t>2 Click Payroll</a:t>
            </a:r>
          </a:p>
          <a:p>
            <a:r>
              <a:rPr lang="en-US" sz="1400" dirty="0">
                <a:solidFill>
                  <a:schemeClr val="tx1"/>
                </a:solidFill>
              </a:rPr>
              <a:t>3 Click Simplified QuickPay</a:t>
            </a:r>
          </a:p>
          <a:p>
            <a:r>
              <a:rPr lang="en-US" sz="1400" dirty="0">
                <a:solidFill>
                  <a:schemeClr val="tx1"/>
                </a:solidFill>
              </a:rPr>
              <a:t>4 Search and select a Person</a:t>
            </a:r>
          </a:p>
          <a:p>
            <a:r>
              <a:rPr lang="en-US" sz="1400" b="1" dirty="0">
                <a:solidFill>
                  <a:schemeClr val="tx1"/>
                </a:solidFill>
              </a:rPr>
              <a:t>5 Search and view payroll process results associated with the person</a:t>
            </a:r>
            <a:endParaRPr lang="en-US" sz="1400" dirty="0">
              <a:solidFill>
                <a:schemeClr val="tx1"/>
              </a:solidFill>
            </a:endParaRPr>
          </a:p>
        </p:txBody>
      </p:sp>
      <p:sp>
        <p:nvSpPr>
          <p:cNvPr id="12" name="Rectangle 11">
            <a:extLst>
              <a:ext uri="{FF2B5EF4-FFF2-40B4-BE49-F238E27FC236}">
                <a16:creationId xmlns:a16="http://schemas.microsoft.com/office/drawing/2014/main" id="{F10435B8-7AE6-471C-B442-A60A882C140E}"/>
              </a:ext>
            </a:extLst>
          </p:cNvPr>
          <p:cNvSpPr/>
          <p:nvPr/>
        </p:nvSpPr>
        <p:spPr>
          <a:xfrm>
            <a:off x="329967" y="1048354"/>
            <a:ext cx="2605738" cy="1200329"/>
          </a:xfrm>
          <a:prstGeom prst="rect">
            <a:avLst/>
          </a:prstGeom>
        </p:spPr>
        <p:txBody>
          <a:bodyPr wrap="square">
            <a:spAutoFit/>
          </a:bodyPr>
          <a:lstStyle/>
          <a:p>
            <a:r>
              <a:rPr lang="en-US" dirty="0">
                <a:solidFill>
                  <a:srgbClr val="161513"/>
                </a:solidFill>
                <a:latin typeface="Calibri" panose="020F0502020204030204" pitchFamily="34" charset="0"/>
              </a:rPr>
              <a:t>Shows the results for all run types you processed during the payroll run of a person.</a:t>
            </a:r>
            <a:endParaRPr lang="en-US" dirty="0"/>
          </a:p>
        </p:txBody>
      </p:sp>
      <p:sp>
        <p:nvSpPr>
          <p:cNvPr id="13" name="Rectangle 12">
            <a:extLst>
              <a:ext uri="{FF2B5EF4-FFF2-40B4-BE49-F238E27FC236}">
                <a16:creationId xmlns:a16="http://schemas.microsoft.com/office/drawing/2014/main" id="{4A142DAD-B05D-477B-B1D3-4BD612FB69E9}"/>
              </a:ext>
            </a:extLst>
          </p:cNvPr>
          <p:cNvSpPr/>
          <p:nvPr/>
        </p:nvSpPr>
        <p:spPr>
          <a:xfrm>
            <a:off x="329967" y="679022"/>
            <a:ext cx="1574149" cy="369332"/>
          </a:xfrm>
          <a:prstGeom prst="rect">
            <a:avLst/>
          </a:prstGeom>
        </p:spPr>
        <p:txBody>
          <a:bodyPr wrap="none">
            <a:spAutoFit/>
          </a:bodyPr>
          <a:lstStyle/>
          <a:p>
            <a:r>
              <a:rPr lang="en-US" b="1" dirty="0">
                <a:solidFill>
                  <a:srgbClr val="161513"/>
                </a:solidFill>
                <a:latin typeface="Calibri" panose="020F0502020204030204" pitchFamily="34" charset="0"/>
              </a:rPr>
              <a:t>Person Results</a:t>
            </a:r>
            <a:endParaRPr lang="en-US" b="1" dirty="0"/>
          </a:p>
        </p:txBody>
      </p:sp>
      <p:pic>
        <p:nvPicPr>
          <p:cNvPr id="4" name="Picture 3">
            <a:extLst>
              <a:ext uri="{FF2B5EF4-FFF2-40B4-BE49-F238E27FC236}">
                <a16:creationId xmlns:a16="http://schemas.microsoft.com/office/drawing/2014/main" id="{5C9A46A8-FAE9-4BD3-9555-6E8C4C68CF12}"/>
              </a:ext>
            </a:extLst>
          </p:cNvPr>
          <p:cNvPicPr>
            <a:picLocks noChangeAspect="1"/>
          </p:cNvPicPr>
          <p:nvPr/>
        </p:nvPicPr>
        <p:blipFill>
          <a:blip r:embed="rId3"/>
          <a:stretch>
            <a:fillRect/>
          </a:stretch>
        </p:blipFill>
        <p:spPr>
          <a:xfrm>
            <a:off x="2877093" y="1648518"/>
            <a:ext cx="5133975" cy="2362200"/>
          </a:xfrm>
          <a:prstGeom prst="rect">
            <a:avLst/>
          </a:prstGeom>
        </p:spPr>
      </p:pic>
      <p:sp>
        <p:nvSpPr>
          <p:cNvPr id="20" name="Rectangle 19">
            <a:hlinkClick r:id="rId4" action="ppaction://hlinksldjump"/>
            <a:extLst>
              <a:ext uri="{FF2B5EF4-FFF2-40B4-BE49-F238E27FC236}">
                <a16:creationId xmlns:a16="http://schemas.microsoft.com/office/drawing/2014/main" id="{C883E0FB-2130-4CF4-8AC3-D6CE35B0F2E8}"/>
              </a:ext>
            </a:extLst>
          </p:cNvPr>
          <p:cNvSpPr/>
          <p:nvPr/>
        </p:nvSpPr>
        <p:spPr>
          <a:xfrm>
            <a:off x="3033315" y="2619830"/>
            <a:ext cx="5133975" cy="14849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2844911" y="2618015"/>
            <a:ext cx="194972" cy="308660"/>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Tree>
    <p:extLst>
      <p:ext uri="{BB962C8B-B14F-4D97-AF65-F5344CB8AC3E}">
        <p14:creationId xmlns:p14="http://schemas.microsoft.com/office/powerpoint/2010/main" val="27321355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C6992-F326-469E-83A1-996946575D57}"/>
              </a:ext>
            </a:extLst>
          </p:cNvPr>
          <p:cNvPicPr>
            <a:picLocks noChangeAspect="1"/>
          </p:cNvPicPr>
          <p:nvPr/>
        </p:nvPicPr>
        <p:blipFill>
          <a:blip r:embed="rId2"/>
          <a:stretch>
            <a:fillRect/>
          </a:stretch>
        </p:blipFill>
        <p:spPr>
          <a:xfrm>
            <a:off x="0" y="457565"/>
            <a:ext cx="12192000" cy="5636743"/>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8" name="Rectangle 7">
            <a:hlinkClick r:id="rId3" action="ppaction://hlinksldjump"/>
            <a:extLst>
              <a:ext uri="{FF2B5EF4-FFF2-40B4-BE49-F238E27FC236}">
                <a16:creationId xmlns:a16="http://schemas.microsoft.com/office/drawing/2014/main" id="{FE83BB00-3B2C-42CB-B659-311BBE7D5B1C}"/>
              </a:ext>
            </a:extLst>
          </p:cNvPr>
          <p:cNvSpPr/>
          <p:nvPr/>
        </p:nvSpPr>
        <p:spPr>
          <a:xfrm>
            <a:off x="10144118" y="596347"/>
            <a:ext cx="351603" cy="3101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grpSp>
        <p:nvGrpSpPr>
          <p:cNvPr id="2" name="Group 1">
            <a:extLst>
              <a:ext uri="{FF2B5EF4-FFF2-40B4-BE49-F238E27FC236}">
                <a16:creationId xmlns:a16="http://schemas.microsoft.com/office/drawing/2014/main" id="{156FB521-A332-462B-BE36-5D652AED7446}"/>
              </a:ext>
            </a:extLst>
          </p:cNvPr>
          <p:cNvGrpSpPr/>
          <p:nvPr/>
        </p:nvGrpSpPr>
        <p:grpSpPr>
          <a:xfrm>
            <a:off x="159026" y="2137024"/>
            <a:ext cx="3761041" cy="1884643"/>
            <a:chOff x="159026" y="2137024"/>
            <a:chExt cx="3761041" cy="1884643"/>
          </a:xfrm>
        </p:grpSpPr>
        <p:sp>
          <p:nvSpPr>
            <p:cNvPr id="12" name="Flowchart: Alternate Process 11">
              <a:extLst>
                <a:ext uri="{FF2B5EF4-FFF2-40B4-BE49-F238E27FC236}">
                  <a16:creationId xmlns:a16="http://schemas.microsoft.com/office/drawing/2014/main" id="{633BAF84-B5C2-41A2-AC6C-728F1B25D613}"/>
                </a:ext>
              </a:extLst>
            </p:cNvPr>
            <p:cNvSpPr/>
            <p:nvPr/>
          </p:nvSpPr>
          <p:spPr>
            <a:xfrm>
              <a:off x="159026" y="2137024"/>
              <a:ext cx="1699176" cy="1138913"/>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the default Home page of HCM Cloud</a:t>
              </a:r>
            </a:p>
          </p:txBody>
        </p:sp>
        <p:cxnSp>
          <p:nvCxnSpPr>
            <p:cNvPr id="14" name="Connector: Elbow 13">
              <a:extLst>
                <a:ext uri="{FF2B5EF4-FFF2-40B4-BE49-F238E27FC236}">
                  <a16:creationId xmlns:a16="http://schemas.microsoft.com/office/drawing/2014/main" id="{0991DE3E-AF24-46BC-A9FC-A3B2F7D25667}"/>
                </a:ext>
              </a:extLst>
            </p:cNvPr>
            <p:cNvCxnSpPr>
              <a:cxnSpLocks/>
            </p:cNvCxnSpPr>
            <p:nvPr/>
          </p:nvCxnSpPr>
          <p:spPr>
            <a:xfrm>
              <a:off x="804333" y="3275937"/>
              <a:ext cx="3115734" cy="745730"/>
            </a:xfrm>
            <a:prstGeom prst="bentConnector3">
              <a:avLst>
                <a:gd name="adj1" fmla="val 4348"/>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65798C25-7A69-4123-9388-3B0A0CCB4502}"/>
              </a:ext>
            </a:extLst>
          </p:cNvPr>
          <p:cNvGrpSpPr/>
          <p:nvPr/>
        </p:nvGrpSpPr>
        <p:grpSpPr>
          <a:xfrm>
            <a:off x="10000647" y="906448"/>
            <a:ext cx="2032327" cy="2522552"/>
            <a:chOff x="10000648" y="366698"/>
            <a:chExt cx="2032327" cy="2522552"/>
          </a:xfrm>
        </p:grpSpPr>
        <p:sp>
          <p:nvSpPr>
            <p:cNvPr id="20" name="Flowchart: Alternate Process 19">
              <a:extLst>
                <a:ext uri="{FF2B5EF4-FFF2-40B4-BE49-F238E27FC236}">
                  <a16:creationId xmlns:a16="http://schemas.microsoft.com/office/drawing/2014/main" id="{766C814C-48CC-4CC7-BDFE-8BB4491F2B21}"/>
                </a:ext>
              </a:extLst>
            </p:cNvPr>
            <p:cNvSpPr/>
            <p:nvPr/>
          </p:nvSpPr>
          <p:spPr>
            <a:xfrm>
              <a:off x="10000648" y="1492250"/>
              <a:ext cx="2032327" cy="1397000"/>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 always click Home button to go back to default page.</a:t>
              </a:r>
            </a:p>
          </p:txBody>
        </p:sp>
        <p:cxnSp>
          <p:nvCxnSpPr>
            <p:cNvPr id="21" name="Connector: Elbow 20">
              <a:extLst>
                <a:ext uri="{FF2B5EF4-FFF2-40B4-BE49-F238E27FC236}">
                  <a16:creationId xmlns:a16="http://schemas.microsoft.com/office/drawing/2014/main" id="{2C47EE36-CD60-42FF-A936-34E61A0F2066}"/>
                </a:ext>
              </a:extLst>
            </p:cNvPr>
            <p:cNvCxnSpPr>
              <a:cxnSpLocks/>
              <a:stCxn id="20" idx="0"/>
              <a:endCxn id="8" idx="2"/>
            </p:cNvCxnSpPr>
            <p:nvPr/>
          </p:nvCxnSpPr>
          <p:spPr>
            <a:xfrm rot="16200000" flipV="1">
              <a:off x="10105591" y="581028"/>
              <a:ext cx="1125552" cy="696891"/>
            </a:xfrm>
            <a:prstGeom prst="bentConnector3">
              <a:avLst>
                <a:gd name="adj1" fmla="val 50000"/>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10" name="Rectangle: Rounded Corners 9">
            <a:hlinkClick r:id="rId4" action="ppaction://hlinksldjump"/>
            <a:extLst>
              <a:ext uri="{FF2B5EF4-FFF2-40B4-BE49-F238E27FC236}">
                <a16:creationId xmlns:a16="http://schemas.microsoft.com/office/drawing/2014/main" id="{6AA680F8-03ED-4C28-8474-3E8B1F64CD59}"/>
              </a:ext>
            </a:extLst>
          </p:cNvPr>
          <p:cNvSpPr/>
          <p:nvPr/>
        </p:nvSpPr>
        <p:spPr>
          <a:xfrm>
            <a:off x="11372556" y="6492453"/>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3634403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10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000" fill="hold"/>
                                        <p:tgtEl>
                                          <p:spTgt spid="4"/>
                                        </p:tgtEl>
                                        <p:attrNameLst>
                                          <p:attrName>ppt_x</p:attrName>
                                        </p:attrNameLst>
                                      </p:cBhvr>
                                      <p:tavLst>
                                        <p:tav tm="0">
                                          <p:val>
                                            <p:strVal val="#ppt_x"/>
                                          </p:val>
                                        </p:tav>
                                        <p:tav tm="100000">
                                          <p:val>
                                            <p:strVal val="#ppt_x"/>
                                          </p:val>
                                        </p:tav>
                                      </p:tavLst>
                                    </p:anim>
                                    <p:anim calcmode="lin" valueType="num">
                                      <p:cBhvr additive="base">
                                        <p:cTn id="13"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4358E9-92DA-4A26-84D1-1CC982B14F5E}"/>
              </a:ext>
            </a:extLst>
          </p:cNvPr>
          <p:cNvPicPr>
            <a:picLocks noChangeAspect="1"/>
          </p:cNvPicPr>
          <p:nvPr/>
        </p:nvPicPr>
        <p:blipFill>
          <a:blip r:embed="rId2"/>
          <a:stretch>
            <a:fillRect/>
          </a:stretch>
        </p:blipFill>
        <p:spPr>
          <a:xfrm>
            <a:off x="2838343" y="679022"/>
            <a:ext cx="8447773" cy="3425798"/>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402278"/>
            <a:ext cx="2268854" cy="3341574"/>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dirty="0">
                <a:solidFill>
                  <a:schemeClr val="tx1"/>
                </a:solidFill>
              </a:rPr>
              <a:t>2 Click Payroll</a:t>
            </a:r>
          </a:p>
          <a:p>
            <a:r>
              <a:rPr lang="en-US" sz="1400" dirty="0">
                <a:solidFill>
                  <a:schemeClr val="tx1"/>
                </a:solidFill>
              </a:rPr>
              <a:t>3 Click Simplified QuickPay</a:t>
            </a:r>
          </a:p>
          <a:p>
            <a:r>
              <a:rPr lang="en-US" sz="1400" dirty="0">
                <a:solidFill>
                  <a:schemeClr val="tx1"/>
                </a:solidFill>
              </a:rPr>
              <a:t>4 Search and select a Person</a:t>
            </a:r>
          </a:p>
          <a:p>
            <a:r>
              <a:rPr lang="en-US" sz="1400" dirty="0">
                <a:solidFill>
                  <a:schemeClr val="tx1"/>
                </a:solidFill>
              </a:rPr>
              <a:t>5 Search and view payroll process results associated with the person</a:t>
            </a:r>
          </a:p>
          <a:p>
            <a:r>
              <a:rPr lang="en-US" sz="1400" b="1" dirty="0">
                <a:solidFill>
                  <a:schemeClr val="tx1"/>
                </a:solidFill>
              </a:rPr>
              <a:t>6 Click the person result process links to review details such as statement of earnings, Prakash, or costing info.</a:t>
            </a:r>
          </a:p>
        </p:txBody>
      </p:sp>
      <p:sp>
        <p:nvSpPr>
          <p:cNvPr id="12" name="Rectangle 11">
            <a:extLst>
              <a:ext uri="{FF2B5EF4-FFF2-40B4-BE49-F238E27FC236}">
                <a16:creationId xmlns:a16="http://schemas.microsoft.com/office/drawing/2014/main" id="{F10435B8-7AE6-471C-B442-A60A882C140E}"/>
              </a:ext>
            </a:extLst>
          </p:cNvPr>
          <p:cNvSpPr/>
          <p:nvPr/>
        </p:nvSpPr>
        <p:spPr>
          <a:xfrm>
            <a:off x="329967" y="1048354"/>
            <a:ext cx="2605738" cy="1200329"/>
          </a:xfrm>
          <a:prstGeom prst="rect">
            <a:avLst/>
          </a:prstGeom>
        </p:spPr>
        <p:txBody>
          <a:bodyPr wrap="square">
            <a:spAutoFit/>
          </a:bodyPr>
          <a:lstStyle/>
          <a:p>
            <a:r>
              <a:rPr lang="en-US" dirty="0">
                <a:solidFill>
                  <a:srgbClr val="161513"/>
                </a:solidFill>
                <a:latin typeface="Calibri" panose="020F0502020204030204" pitchFamily="34" charset="0"/>
              </a:rPr>
              <a:t>Shows the results for all run types you processed during the payroll run of a person.</a:t>
            </a:r>
            <a:endParaRPr lang="en-US" dirty="0"/>
          </a:p>
        </p:txBody>
      </p:sp>
      <p:sp>
        <p:nvSpPr>
          <p:cNvPr id="13" name="Rectangle 12">
            <a:extLst>
              <a:ext uri="{FF2B5EF4-FFF2-40B4-BE49-F238E27FC236}">
                <a16:creationId xmlns:a16="http://schemas.microsoft.com/office/drawing/2014/main" id="{4A142DAD-B05D-477B-B1D3-4BD612FB69E9}"/>
              </a:ext>
            </a:extLst>
          </p:cNvPr>
          <p:cNvSpPr/>
          <p:nvPr/>
        </p:nvSpPr>
        <p:spPr>
          <a:xfrm>
            <a:off x="329967" y="679022"/>
            <a:ext cx="1574149" cy="369332"/>
          </a:xfrm>
          <a:prstGeom prst="rect">
            <a:avLst/>
          </a:prstGeom>
        </p:spPr>
        <p:txBody>
          <a:bodyPr wrap="none">
            <a:spAutoFit/>
          </a:bodyPr>
          <a:lstStyle/>
          <a:p>
            <a:r>
              <a:rPr lang="en-US" b="1" dirty="0">
                <a:solidFill>
                  <a:srgbClr val="161513"/>
                </a:solidFill>
                <a:latin typeface="Calibri" panose="020F0502020204030204" pitchFamily="34" charset="0"/>
              </a:rPr>
              <a:t>Person Results</a:t>
            </a:r>
            <a:endParaRPr lang="en-US" b="1" dirty="0"/>
          </a:p>
        </p:txBody>
      </p:sp>
      <p:pic>
        <p:nvPicPr>
          <p:cNvPr id="4" name="Picture 3">
            <a:extLst>
              <a:ext uri="{FF2B5EF4-FFF2-40B4-BE49-F238E27FC236}">
                <a16:creationId xmlns:a16="http://schemas.microsoft.com/office/drawing/2014/main" id="{5C9A46A8-FAE9-4BD3-9555-6E8C4C68CF12}"/>
              </a:ext>
            </a:extLst>
          </p:cNvPr>
          <p:cNvPicPr>
            <a:picLocks noChangeAspect="1"/>
          </p:cNvPicPr>
          <p:nvPr/>
        </p:nvPicPr>
        <p:blipFill>
          <a:blip r:embed="rId3"/>
          <a:stretch>
            <a:fillRect/>
          </a:stretch>
        </p:blipFill>
        <p:spPr>
          <a:xfrm>
            <a:off x="2877093" y="1648518"/>
            <a:ext cx="5133975" cy="2362200"/>
          </a:xfrm>
          <a:prstGeom prst="rect">
            <a:avLst/>
          </a:prstGeom>
        </p:spPr>
      </p:pic>
      <p:sp>
        <p:nvSpPr>
          <p:cNvPr id="20" name="Rectangle 19">
            <a:extLst>
              <a:ext uri="{FF2B5EF4-FFF2-40B4-BE49-F238E27FC236}">
                <a16:creationId xmlns:a16="http://schemas.microsoft.com/office/drawing/2014/main" id="{C883E0FB-2130-4CF4-8AC3-D6CE35B0F2E8}"/>
              </a:ext>
            </a:extLst>
          </p:cNvPr>
          <p:cNvSpPr/>
          <p:nvPr/>
        </p:nvSpPr>
        <p:spPr>
          <a:xfrm>
            <a:off x="2935705" y="3587512"/>
            <a:ext cx="1254555" cy="30865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2740857" y="3587511"/>
            <a:ext cx="194972" cy="308660"/>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4" name="Rectangle: Rounded Corners 13">
            <a:hlinkClick r:id="rId4" action="ppaction://hlinksldjump"/>
            <a:extLst>
              <a:ext uri="{FF2B5EF4-FFF2-40B4-BE49-F238E27FC236}">
                <a16:creationId xmlns:a16="http://schemas.microsoft.com/office/drawing/2014/main" id="{A90DFA1E-9EEA-4E12-85D7-D4E032D9690C}"/>
              </a:ext>
            </a:extLst>
          </p:cNvPr>
          <p:cNvSpPr/>
          <p:nvPr/>
        </p:nvSpPr>
        <p:spPr>
          <a:xfrm>
            <a:off x="9641840" y="6492453"/>
            <a:ext cx="1662766"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Catalog</a:t>
            </a:r>
          </a:p>
        </p:txBody>
      </p:sp>
      <p:sp>
        <p:nvSpPr>
          <p:cNvPr id="15" name="Rectangle: Rounded Corners 14">
            <a:hlinkClick r:id="rId5" action="ppaction://hlinksldjump"/>
            <a:extLst>
              <a:ext uri="{FF2B5EF4-FFF2-40B4-BE49-F238E27FC236}">
                <a16:creationId xmlns:a16="http://schemas.microsoft.com/office/drawing/2014/main" id="{3579D391-6D29-4F4B-82D3-8163F66BF3B5}"/>
              </a:ext>
            </a:extLst>
          </p:cNvPr>
          <p:cNvSpPr/>
          <p:nvPr/>
        </p:nvSpPr>
        <p:spPr>
          <a:xfrm>
            <a:off x="11388014" y="6491789"/>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36929638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3"/>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605738" cy="1477328"/>
          </a:xfrm>
          <a:prstGeom prst="rect">
            <a:avLst/>
          </a:prstGeom>
        </p:spPr>
        <p:txBody>
          <a:bodyPr wrap="square">
            <a:spAutoFit/>
          </a:bodyPr>
          <a:lstStyle/>
          <a:p>
            <a:r>
              <a:rPr lang="en-US" dirty="0">
                <a:solidFill>
                  <a:srgbClr val="161513"/>
                </a:solidFill>
                <a:latin typeface="Calibri" panose="020F0502020204030204" pitchFamily="34" charset="0"/>
              </a:rPr>
              <a:t>Allows you to submit a flows such as </a:t>
            </a:r>
            <a:r>
              <a:rPr lang="en-US" b="1" dirty="0">
                <a:solidFill>
                  <a:srgbClr val="161513"/>
                </a:solidFill>
                <a:latin typeface="Calibri" panose="020F0502020204030204" pitchFamily="34" charset="0"/>
              </a:rPr>
              <a:t>P</a:t>
            </a:r>
            <a:r>
              <a:rPr lang="en-US" b="1" dirty="0"/>
              <a:t>rocess </a:t>
            </a:r>
            <a:r>
              <a:rPr lang="en-US" dirty="0"/>
              <a:t>e.g. Calculate Payroll</a:t>
            </a:r>
          </a:p>
          <a:p>
            <a:r>
              <a:rPr lang="en-US" b="1" dirty="0"/>
              <a:t>Report, Data Load </a:t>
            </a:r>
            <a:r>
              <a:rPr lang="en-US" dirty="0"/>
              <a:t>or </a:t>
            </a:r>
            <a:r>
              <a:rPr lang="en-US" b="1" dirty="0"/>
              <a:t>Task Flow</a:t>
            </a:r>
            <a:r>
              <a:rPr lang="en-US" dirty="0"/>
              <a:t> e.g. Payroll Cycle</a:t>
            </a:r>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1540358" cy="369332"/>
          </a:xfrm>
          <a:prstGeom prst="rect">
            <a:avLst/>
          </a:prstGeom>
        </p:spPr>
        <p:txBody>
          <a:bodyPr wrap="none">
            <a:spAutoFit/>
          </a:bodyPr>
          <a:lstStyle/>
          <a:p>
            <a:r>
              <a:rPr lang="en-US" b="1" dirty="0">
                <a:solidFill>
                  <a:srgbClr val="161513"/>
                </a:solidFill>
                <a:latin typeface="Calibri" panose="020F0502020204030204" pitchFamily="34" charset="0"/>
              </a:rPr>
              <a:t>Submit a Flow</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780656"/>
            <a:ext cx="2169914" cy="52901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1 Click </a:t>
            </a:r>
            <a:r>
              <a:rPr lang="en-US" sz="1400" b="1" i="1" dirty="0">
                <a:solidFill>
                  <a:schemeClr val="tx1"/>
                </a:solidFill>
              </a:rPr>
              <a:t>My Client Groups</a:t>
            </a:r>
          </a:p>
        </p:txBody>
      </p:sp>
      <p:sp>
        <p:nvSpPr>
          <p:cNvPr id="20" name="Rectangle 19">
            <a:hlinkClick r:id="rId4" action="ppaction://hlinksldjump"/>
            <a:extLst>
              <a:ext uri="{FF2B5EF4-FFF2-40B4-BE49-F238E27FC236}">
                <a16:creationId xmlns:a16="http://schemas.microsoft.com/office/drawing/2014/main" id="{C883E0FB-2130-4CF4-8AC3-D6CE35B0F2E8}"/>
              </a:ext>
            </a:extLst>
          </p:cNvPr>
          <p:cNvSpPr/>
          <p:nvPr/>
        </p:nvSpPr>
        <p:spPr>
          <a:xfrm>
            <a:off x="4656282" y="795034"/>
            <a:ext cx="1131576"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Rectangle 21">
            <a:extLst>
              <a:ext uri="{FF2B5EF4-FFF2-40B4-BE49-F238E27FC236}">
                <a16:creationId xmlns:a16="http://schemas.microsoft.com/office/drawing/2014/main" id="{3057D961-D56D-4B67-9CC9-12B6733EE9E0}"/>
              </a:ext>
            </a:extLst>
          </p:cNvPr>
          <p:cNvSpPr/>
          <p:nvPr/>
        </p:nvSpPr>
        <p:spPr>
          <a:xfrm>
            <a:off x="4461309" y="7950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Tree>
    <p:extLst>
      <p:ext uri="{BB962C8B-B14F-4D97-AF65-F5344CB8AC3E}">
        <p14:creationId xmlns:p14="http://schemas.microsoft.com/office/powerpoint/2010/main" val="6839456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2"/>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647298"/>
            <a:ext cx="2169914" cy="67076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b="1" i="1" dirty="0">
                <a:solidFill>
                  <a:schemeClr val="tx1"/>
                </a:solidFill>
              </a:rPr>
              <a:t>2 </a:t>
            </a:r>
            <a:r>
              <a:rPr lang="en-US" sz="1400" b="1" dirty="0">
                <a:solidFill>
                  <a:schemeClr val="tx1"/>
                </a:solidFill>
              </a:rPr>
              <a:t>Click</a:t>
            </a:r>
            <a:r>
              <a:rPr lang="en-US" sz="1400" b="1" i="1" dirty="0">
                <a:solidFill>
                  <a:schemeClr val="tx1"/>
                </a:solidFill>
              </a:rPr>
              <a:t> Payroll</a:t>
            </a:r>
            <a:endParaRPr lang="en-US" sz="1400" b="1" dirty="0">
              <a:solidFill>
                <a:schemeClr val="tx1"/>
              </a:solidFill>
            </a:endParaRP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909349" y="5026945"/>
            <a:ext cx="584584" cy="65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714376" y="52146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Rectangle 9">
            <a:extLst>
              <a:ext uri="{FF2B5EF4-FFF2-40B4-BE49-F238E27FC236}">
                <a16:creationId xmlns:a16="http://schemas.microsoft.com/office/drawing/2014/main" id="{6D34F8E1-8198-4C5B-B5E6-11CEA2261463}"/>
              </a:ext>
            </a:extLst>
          </p:cNvPr>
          <p:cNvSpPr/>
          <p:nvPr/>
        </p:nvSpPr>
        <p:spPr>
          <a:xfrm>
            <a:off x="329967" y="1048354"/>
            <a:ext cx="2605738" cy="1477328"/>
          </a:xfrm>
          <a:prstGeom prst="rect">
            <a:avLst/>
          </a:prstGeom>
        </p:spPr>
        <p:txBody>
          <a:bodyPr wrap="square">
            <a:spAutoFit/>
          </a:bodyPr>
          <a:lstStyle/>
          <a:p>
            <a:r>
              <a:rPr lang="en-US" dirty="0">
                <a:solidFill>
                  <a:srgbClr val="161513"/>
                </a:solidFill>
                <a:latin typeface="Calibri" panose="020F0502020204030204" pitchFamily="34" charset="0"/>
              </a:rPr>
              <a:t>Allows you to submit a flows such as </a:t>
            </a:r>
            <a:r>
              <a:rPr lang="en-US" b="1" dirty="0">
                <a:solidFill>
                  <a:srgbClr val="161513"/>
                </a:solidFill>
                <a:latin typeface="Calibri" panose="020F0502020204030204" pitchFamily="34" charset="0"/>
              </a:rPr>
              <a:t>P</a:t>
            </a:r>
            <a:r>
              <a:rPr lang="en-US" b="1" dirty="0"/>
              <a:t>rocess </a:t>
            </a:r>
            <a:r>
              <a:rPr lang="en-US" dirty="0"/>
              <a:t>e.g. Calculate Payroll</a:t>
            </a:r>
          </a:p>
          <a:p>
            <a:r>
              <a:rPr lang="en-US" b="1" dirty="0"/>
              <a:t>Report, Data Load </a:t>
            </a:r>
            <a:r>
              <a:rPr lang="en-US" dirty="0"/>
              <a:t>or </a:t>
            </a:r>
            <a:r>
              <a:rPr lang="en-US" b="1" dirty="0"/>
              <a:t>Task Flow</a:t>
            </a:r>
            <a:r>
              <a:rPr lang="en-US" dirty="0"/>
              <a:t> e.g. Payroll Cycle</a:t>
            </a:r>
          </a:p>
        </p:txBody>
      </p:sp>
      <p:sp>
        <p:nvSpPr>
          <p:cNvPr id="11" name="Rectangle 10">
            <a:extLst>
              <a:ext uri="{FF2B5EF4-FFF2-40B4-BE49-F238E27FC236}">
                <a16:creationId xmlns:a16="http://schemas.microsoft.com/office/drawing/2014/main" id="{617FA747-D6C1-4EF1-91C4-0D5AE11F3A3C}"/>
              </a:ext>
            </a:extLst>
          </p:cNvPr>
          <p:cNvSpPr/>
          <p:nvPr/>
        </p:nvSpPr>
        <p:spPr>
          <a:xfrm>
            <a:off x="329967" y="679022"/>
            <a:ext cx="1540358" cy="369332"/>
          </a:xfrm>
          <a:prstGeom prst="rect">
            <a:avLst/>
          </a:prstGeom>
        </p:spPr>
        <p:txBody>
          <a:bodyPr wrap="none">
            <a:spAutoFit/>
          </a:bodyPr>
          <a:lstStyle/>
          <a:p>
            <a:r>
              <a:rPr lang="en-US" b="1" dirty="0">
                <a:solidFill>
                  <a:srgbClr val="161513"/>
                </a:solidFill>
                <a:latin typeface="Calibri" panose="020F0502020204030204" pitchFamily="34" charset="0"/>
              </a:rPr>
              <a:t>Submit a Flow</a:t>
            </a:r>
            <a:endParaRPr lang="en-US" b="1" dirty="0"/>
          </a:p>
        </p:txBody>
      </p:sp>
    </p:spTree>
    <p:extLst>
      <p:ext uri="{BB962C8B-B14F-4D97-AF65-F5344CB8AC3E}">
        <p14:creationId xmlns:p14="http://schemas.microsoft.com/office/powerpoint/2010/main" val="38177886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66059A-6548-434C-B8F9-8891561E9326}"/>
              </a:ext>
            </a:extLst>
          </p:cNvPr>
          <p:cNvPicPr>
            <a:picLocks noChangeAspect="1"/>
          </p:cNvPicPr>
          <p:nvPr/>
        </p:nvPicPr>
        <p:blipFill>
          <a:blip r:embed="rId2"/>
          <a:stretch>
            <a:fillRect/>
          </a:stretch>
        </p:blipFill>
        <p:spPr>
          <a:xfrm>
            <a:off x="2751589" y="679022"/>
            <a:ext cx="9270365" cy="5538898"/>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647177"/>
            <a:ext cx="2268854" cy="91615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dirty="0">
                <a:solidFill>
                  <a:schemeClr val="tx1"/>
                </a:solidFill>
              </a:rPr>
              <a:t>2 Click Payroll</a:t>
            </a:r>
          </a:p>
          <a:p>
            <a:r>
              <a:rPr lang="en-US" sz="1400" b="1" dirty="0">
                <a:solidFill>
                  <a:schemeClr val="tx1"/>
                </a:solidFill>
              </a:rPr>
              <a:t>3 Click </a:t>
            </a:r>
            <a:r>
              <a:rPr lang="en-US" sz="1400" b="1" i="1" dirty="0">
                <a:solidFill>
                  <a:schemeClr val="tx1"/>
                </a:solidFill>
              </a:rPr>
              <a:t>Submit a Flow</a:t>
            </a: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368184" y="3810196"/>
            <a:ext cx="1793012"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173211" y="3904040"/>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0" name="Rectangle 9">
            <a:extLst>
              <a:ext uri="{FF2B5EF4-FFF2-40B4-BE49-F238E27FC236}">
                <a16:creationId xmlns:a16="http://schemas.microsoft.com/office/drawing/2014/main" id="{965068DB-31DE-4AAB-81A3-AC31B9B8C1E1}"/>
              </a:ext>
            </a:extLst>
          </p:cNvPr>
          <p:cNvSpPr/>
          <p:nvPr/>
        </p:nvSpPr>
        <p:spPr>
          <a:xfrm>
            <a:off x="329967" y="1048354"/>
            <a:ext cx="2605738" cy="1477328"/>
          </a:xfrm>
          <a:prstGeom prst="rect">
            <a:avLst/>
          </a:prstGeom>
        </p:spPr>
        <p:txBody>
          <a:bodyPr wrap="square">
            <a:spAutoFit/>
          </a:bodyPr>
          <a:lstStyle/>
          <a:p>
            <a:r>
              <a:rPr lang="en-US" dirty="0">
                <a:solidFill>
                  <a:srgbClr val="161513"/>
                </a:solidFill>
                <a:latin typeface="Calibri" panose="020F0502020204030204" pitchFamily="34" charset="0"/>
              </a:rPr>
              <a:t>Allows you to submit a flows such as </a:t>
            </a:r>
            <a:r>
              <a:rPr lang="en-US" b="1" dirty="0">
                <a:solidFill>
                  <a:srgbClr val="161513"/>
                </a:solidFill>
                <a:latin typeface="Calibri" panose="020F0502020204030204" pitchFamily="34" charset="0"/>
              </a:rPr>
              <a:t>P</a:t>
            </a:r>
            <a:r>
              <a:rPr lang="en-US" b="1" dirty="0"/>
              <a:t>rocess </a:t>
            </a:r>
            <a:r>
              <a:rPr lang="en-US" dirty="0"/>
              <a:t>e.g. Calculate Payroll</a:t>
            </a:r>
          </a:p>
          <a:p>
            <a:r>
              <a:rPr lang="en-US" b="1" dirty="0"/>
              <a:t>Report, Data Load </a:t>
            </a:r>
            <a:r>
              <a:rPr lang="en-US" dirty="0"/>
              <a:t>or </a:t>
            </a:r>
            <a:r>
              <a:rPr lang="en-US" b="1" dirty="0"/>
              <a:t>Task Flow</a:t>
            </a:r>
            <a:r>
              <a:rPr lang="en-US" dirty="0"/>
              <a:t> e.g. Payroll Cycle</a:t>
            </a:r>
          </a:p>
        </p:txBody>
      </p:sp>
      <p:sp>
        <p:nvSpPr>
          <p:cNvPr id="11" name="Rectangle 10">
            <a:extLst>
              <a:ext uri="{FF2B5EF4-FFF2-40B4-BE49-F238E27FC236}">
                <a16:creationId xmlns:a16="http://schemas.microsoft.com/office/drawing/2014/main" id="{3E24A757-5B00-4596-AB90-063DF6AE7B64}"/>
              </a:ext>
            </a:extLst>
          </p:cNvPr>
          <p:cNvSpPr/>
          <p:nvPr/>
        </p:nvSpPr>
        <p:spPr>
          <a:xfrm>
            <a:off x="329967" y="679022"/>
            <a:ext cx="1540358" cy="369332"/>
          </a:xfrm>
          <a:prstGeom prst="rect">
            <a:avLst/>
          </a:prstGeom>
        </p:spPr>
        <p:txBody>
          <a:bodyPr wrap="none">
            <a:spAutoFit/>
          </a:bodyPr>
          <a:lstStyle/>
          <a:p>
            <a:r>
              <a:rPr lang="en-US" b="1" dirty="0">
                <a:solidFill>
                  <a:srgbClr val="161513"/>
                </a:solidFill>
                <a:latin typeface="Calibri" panose="020F0502020204030204" pitchFamily="34" charset="0"/>
              </a:rPr>
              <a:t>Submit a Flow</a:t>
            </a:r>
            <a:endParaRPr lang="en-US" b="1" dirty="0"/>
          </a:p>
        </p:txBody>
      </p:sp>
    </p:spTree>
    <p:extLst>
      <p:ext uri="{BB962C8B-B14F-4D97-AF65-F5344CB8AC3E}">
        <p14:creationId xmlns:p14="http://schemas.microsoft.com/office/powerpoint/2010/main" val="42454011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7F7518-C1A0-4EE4-9E32-4848D3D99AE9}"/>
              </a:ext>
            </a:extLst>
          </p:cNvPr>
          <p:cNvPicPr>
            <a:picLocks noChangeAspect="1"/>
          </p:cNvPicPr>
          <p:nvPr/>
        </p:nvPicPr>
        <p:blipFill>
          <a:blip r:embed="rId2"/>
          <a:stretch>
            <a:fillRect/>
          </a:stretch>
        </p:blipFill>
        <p:spPr>
          <a:xfrm>
            <a:off x="2935705" y="679022"/>
            <a:ext cx="9111751" cy="5203304"/>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647176"/>
            <a:ext cx="2268854" cy="1729186"/>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dirty="0">
                <a:solidFill>
                  <a:schemeClr val="tx1"/>
                </a:solidFill>
              </a:rPr>
              <a:t>2 Click Payroll</a:t>
            </a:r>
          </a:p>
          <a:p>
            <a:r>
              <a:rPr lang="en-US" sz="1400" dirty="0">
                <a:solidFill>
                  <a:schemeClr val="tx1"/>
                </a:solidFill>
              </a:rPr>
              <a:t>3 Click Submit a Flow</a:t>
            </a:r>
          </a:p>
          <a:p>
            <a:r>
              <a:rPr lang="en-US" sz="1400" b="1" dirty="0">
                <a:solidFill>
                  <a:schemeClr val="tx1"/>
                </a:solidFill>
              </a:rPr>
              <a:t>4 Select an </a:t>
            </a:r>
            <a:r>
              <a:rPr lang="en-US" sz="1400" b="1" i="1" dirty="0">
                <a:solidFill>
                  <a:schemeClr val="tx1"/>
                </a:solidFill>
              </a:rPr>
              <a:t>LDG</a:t>
            </a:r>
            <a:r>
              <a:rPr lang="en-US" sz="1400" b="1" dirty="0">
                <a:solidFill>
                  <a:schemeClr val="tx1"/>
                </a:solidFill>
              </a:rPr>
              <a:t> e.g. US LDG. Search or select a </a:t>
            </a:r>
            <a:r>
              <a:rPr lang="en-US" sz="1400" b="1" i="1" dirty="0">
                <a:solidFill>
                  <a:schemeClr val="tx1"/>
                </a:solidFill>
              </a:rPr>
              <a:t>Flow Name</a:t>
            </a:r>
            <a:r>
              <a:rPr lang="en-US" sz="1400" b="1" dirty="0">
                <a:solidFill>
                  <a:schemeClr val="tx1"/>
                </a:solidFill>
              </a:rPr>
              <a:t> to run e.g. </a:t>
            </a:r>
            <a:r>
              <a:rPr lang="en-US" sz="1400" b="1" i="1" dirty="0">
                <a:solidFill>
                  <a:schemeClr val="tx1"/>
                </a:solidFill>
              </a:rPr>
              <a:t>Recalculate Payroll%</a:t>
            </a:r>
            <a:endParaRPr lang="en-US" sz="1400" b="1" dirty="0">
              <a:solidFill>
                <a:schemeClr val="tx1"/>
              </a:solidFill>
            </a:endParaRPr>
          </a:p>
        </p:txBody>
      </p:sp>
      <p:sp>
        <p:nvSpPr>
          <p:cNvPr id="20" name="Rectangle 19">
            <a:extLst>
              <a:ext uri="{FF2B5EF4-FFF2-40B4-BE49-F238E27FC236}">
                <a16:creationId xmlns:a16="http://schemas.microsoft.com/office/drawing/2014/main" id="{C883E0FB-2130-4CF4-8AC3-D6CE35B0F2E8}"/>
              </a:ext>
            </a:extLst>
          </p:cNvPr>
          <p:cNvSpPr/>
          <p:nvPr/>
        </p:nvSpPr>
        <p:spPr>
          <a:xfrm>
            <a:off x="4802061" y="1502615"/>
            <a:ext cx="1975505" cy="3716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4607088" y="4055375"/>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0" name="Rectangle 9">
            <a:extLst>
              <a:ext uri="{FF2B5EF4-FFF2-40B4-BE49-F238E27FC236}">
                <a16:creationId xmlns:a16="http://schemas.microsoft.com/office/drawing/2014/main" id="{965068DB-31DE-4AAB-81A3-AC31B9B8C1E1}"/>
              </a:ext>
            </a:extLst>
          </p:cNvPr>
          <p:cNvSpPr/>
          <p:nvPr/>
        </p:nvSpPr>
        <p:spPr>
          <a:xfrm>
            <a:off x="329967" y="1048354"/>
            <a:ext cx="2605738" cy="1477328"/>
          </a:xfrm>
          <a:prstGeom prst="rect">
            <a:avLst/>
          </a:prstGeom>
        </p:spPr>
        <p:txBody>
          <a:bodyPr wrap="square">
            <a:spAutoFit/>
          </a:bodyPr>
          <a:lstStyle/>
          <a:p>
            <a:r>
              <a:rPr lang="en-US" dirty="0">
                <a:solidFill>
                  <a:srgbClr val="161513"/>
                </a:solidFill>
                <a:latin typeface="Calibri" panose="020F0502020204030204" pitchFamily="34" charset="0"/>
              </a:rPr>
              <a:t>Allows you to submit a flows such as </a:t>
            </a:r>
            <a:r>
              <a:rPr lang="en-US" b="1" dirty="0">
                <a:solidFill>
                  <a:srgbClr val="161513"/>
                </a:solidFill>
                <a:latin typeface="Calibri" panose="020F0502020204030204" pitchFamily="34" charset="0"/>
              </a:rPr>
              <a:t>P</a:t>
            </a:r>
            <a:r>
              <a:rPr lang="en-US" b="1" dirty="0"/>
              <a:t>rocess </a:t>
            </a:r>
            <a:r>
              <a:rPr lang="en-US" dirty="0"/>
              <a:t>e.g. Calculate Payroll</a:t>
            </a:r>
          </a:p>
          <a:p>
            <a:r>
              <a:rPr lang="en-US" b="1" dirty="0"/>
              <a:t>Report, Data Load </a:t>
            </a:r>
            <a:r>
              <a:rPr lang="en-US" dirty="0"/>
              <a:t>or </a:t>
            </a:r>
            <a:r>
              <a:rPr lang="en-US" b="1" dirty="0"/>
              <a:t>Task Flow</a:t>
            </a:r>
            <a:r>
              <a:rPr lang="en-US" dirty="0"/>
              <a:t> e.g. Payroll Cycle</a:t>
            </a:r>
          </a:p>
        </p:txBody>
      </p:sp>
      <p:sp>
        <p:nvSpPr>
          <p:cNvPr id="11" name="Rectangle 10">
            <a:extLst>
              <a:ext uri="{FF2B5EF4-FFF2-40B4-BE49-F238E27FC236}">
                <a16:creationId xmlns:a16="http://schemas.microsoft.com/office/drawing/2014/main" id="{3E24A757-5B00-4596-AB90-063DF6AE7B64}"/>
              </a:ext>
            </a:extLst>
          </p:cNvPr>
          <p:cNvSpPr/>
          <p:nvPr/>
        </p:nvSpPr>
        <p:spPr>
          <a:xfrm>
            <a:off x="329967" y="679022"/>
            <a:ext cx="1540358" cy="369332"/>
          </a:xfrm>
          <a:prstGeom prst="rect">
            <a:avLst/>
          </a:prstGeom>
        </p:spPr>
        <p:txBody>
          <a:bodyPr wrap="none">
            <a:spAutoFit/>
          </a:bodyPr>
          <a:lstStyle/>
          <a:p>
            <a:r>
              <a:rPr lang="en-US" b="1" dirty="0">
                <a:solidFill>
                  <a:srgbClr val="161513"/>
                </a:solidFill>
                <a:latin typeface="Calibri" panose="020F0502020204030204" pitchFamily="34" charset="0"/>
              </a:rPr>
              <a:t>Submit a Flow</a:t>
            </a:r>
            <a:endParaRPr lang="en-US" b="1" dirty="0"/>
          </a:p>
        </p:txBody>
      </p:sp>
      <p:sp>
        <p:nvSpPr>
          <p:cNvPr id="12" name="Rectangle 11">
            <a:extLst>
              <a:ext uri="{FF2B5EF4-FFF2-40B4-BE49-F238E27FC236}">
                <a16:creationId xmlns:a16="http://schemas.microsoft.com/office/drawing/2014/main" id="{1435574E-CE64-4856-A894-4C775FD106FC}"/>
              </a:ext>
            </a:extLst>
          </p:cNvPr>
          <p:cNvSpPr/>
          <p:nvPr/>
        </p:nvSpPr>
        <p:spPr>
          <a:xfrm>
            <a:off x="4802062" y="2697836"/>
            <a:ext cx="1505606" cy="3716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3" action="ppaction://hlinksldjump"/>
            <a:extLst>
              <a:ext uri="{FF2B5EF4-FFF2-40B4-BE49-F238E27FC236}">
                <a16:creationId xmlns:a16="http://schemas.microsoft.com/office/drawing/2014/main" id="{7B3F77D2-D11A-4450-BB17-E909B47B0B3B}"/>
              </a:ext>
            </a:extLst>
          </p:cNvPr>
          <p:cNvSpPr/>
          <p:nvPr/>
        </p:nvSpPr>
        <p:spPr>
          <a:xfrm>
            <a:off x="4802062" y="4004733"/>
            <a:ext cx="1505606" cy="3716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9379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F633E4-0F5E-496E-8F49-228E93F87F86}"/>
              </a:ext>
            </a:extLst>
          </p:cNvPr>
          <p:cNvPicPr>
            <a:picLocks noChangeAspect="1"/>
          </p:cNvPicPr>
          <p:nvPr/>
        </p:nvPicPr>
        <p:blipFill>
          <a:blip r:embed="rId2"/>
          <a:stretch>
            <a:fillRect/>
          </a:stretch>
        </p:blipFill>
        <p:spPr>
          <a:xfrm>
            <a:off x="3081867" y="863688"/>
            <a:ext cx="8906933" cy="4985576"/>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2647177"/>
            <a:ext cx="2268854" cy="1984090"/>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dirty="0">
                <a:solidFill>
                  <a:schemeClr val="tx1"/>
                </a:solidFill>
              </a:rPr>
              <a:t>2 Click Payroll</a:t>
            </a:r>
          </a:p>
          <a:p>
            <a:r>
              <a:rPr lang="en-US" sz="1400" dirty="0">
                <a:solidFill>
                  <a:schemeClr val="tx1"/>
                </a:solidFill>
              </a:rPr>
              <a:t>3 Click Submit a Flow</a:t>
            </a:r>
          </a:p>
          <a:p>
            <a:r>
              <a:rPr lang="en-US" sz="1400" dirty="0">
                <a:solidFill>
                  <a:schemeClr val="tx1"/>
                </a:solidFill>
              </a:rPr>
              <a:t>4 Select an </a:t>
            </a:r>
            <a:r>
              <a:rPr lang="en-US" sz="1400" i="1" dirty="0">
                <a:solidFill>
                  <a:schemeClr val="tx1"/>
                </a:solidFill>
              </a:rPr>
              <a:t>LDG</a:t>
            </a:r>
            <a:r>
              <a:rPr lang="en-US" sz="1400" dirty="0">
                <a:solidFill>
                  <a:schemeClr val="tx1"/>
                </a:solidFill>
              </a:rPr>
              <a:t> e.g. US LDG. Search or select a </a:t>
            </a:r>
            <a:r>
              <a:rPr lang="en-US" sz="1400" i="1" dirty="0">
                <a:solidFill>
                  <a:schemeClr val="tx1"/>
                </a:solidFill>
              </a:rPr>
              <a:t>Flow Name</a:t>
            </a:r>
            <a:r>
              <a:rPr lang="en-US" sz="1400" dirty="0">
                <a:solidFill>
                  <a:schemeClr val="tx1"/>
                </a:solidFill>
              </a:rPr>
              <a:t> to run.</a:t>
            </a:r>
          </a:p>
          <a:p>
            <a:r>
              <a:rPr lang="en-US" sz="1400" b="1" dirty="0">
                <a:solidFill>
                  <a:schemeClr val="tx1"/>
                </a:solidFill>
              </a:rPr>
              <a:t>5 Enter </a:t>
            </a:r>
            <a:r>
              <a:rPr lang="en-US" sz="1400" b="1" i="1" dirty="0">
                <a:solidFill>
                  <a:schemeClr val="tx1"/>
                </a:solidFill>
              </a:rPr>
              <a:t>flow parameters</a:t>
            </a:r>
            <a:r>
              <a:rPr lang="en-US" sz="1400" b="1" dirty="0">
                <a:solidFill>
                  <a:schemeClr val="tx1"/>
                </a:solidFill>
              </a:rPr>
              <a:t>. Click </a:t>
            </a:r>
            <a:r>
              <a:rPr lang="en-US" sz="1400" b="1" i="1" dirty="0">
                <a:solidFill>
                  <a:schemeClr val="tx1"/>
                </a:solidFill>
              </a:rPr>
              <a:t>Submit</a:t>
            </a:r>
            <a:r>
              <a:rPr lang="en-US" sz="1400" b="1" dirty="0">
                <a:solidFill>
                  <a:schemeClr val="tx1"/>
                </a:solidFill>
              </a:rPr>
              <a:t>.</a:t>
            </a:r>
          </a:p>
        </p:txBody>
      </p:sp>
      <p:sp>
        <p:nvSpPr>
          <p:cNvPr id="20" name="Rectangle 19">
            <a:extLst>
              <a:ext uri="{FF2B5EF4-FFF2-40B4-BE49-F238E27FC236}">
                <a16:creationId xmlns:a16="http://schemas.microsoft.com/office/drawing/2014/main" id="{C883E0FB-2130-4CF4-8AC3-D6CE35B0F2E8}"/>
              </a:ext>
            </a:extLst>
          </p:cNvPr>
          <p:cNvSpPr/>
          <p:nvPr/>
        </p:nvSpPr>
        <p:spPr>
          <a:xfrm>
            <a:off x="4468522" y="1601203"/>
            <a:ext cx="6191010" cy="4173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4273549" y="1601203"/>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0" name="Rectangle 9">
            <a:extLst>
              <a:ext uri="{FF2B5EF4-FFF2-40B4-BE49-F238E27FC236}">
                <a16:creationId xmlns:a16="http://schemas.microsoft.com/office/drawing/2014/main" id="{965068DB-31DE-4AAB-81A3-AC31B9B8C1E1}"/>
              </a:ext>
            </a:extLst>
          </p:cNvPr>
          <p:cNvSpPr/>
          <p:nvPr/>
        </p:nvSpPr>
        <p:spPr>
          <a:xfrm>
            <a:off x="329967" y="1048354"/>
            <a:ext cx="2605738" cy="1477328"/>
          </a:xfrm>
          <a:prstGeom prst="rect">
            <a:avLst/>
          </a:prstGeom>
        </p:spPr>
        <p:txBody>
          <a:bodyPr wrap="square">
            <a:spAutoFit/>
          </a:bodyPr>
          <a:lstStyle/>
          <a:p>
            <a:r>
              <a:rPr lang="en-US" dirty="0">
                <a:solidFill>
                  <a:srgbClr val="161513"/>
                </a:solidFill>
                <a:latin typeface="Calibri" panose="020F0502020204030204" pitchFamily="34" charset="0"/>
              </a:rPr>
              <a:t>Allows you to submit a flows such as </a:t>
            </a:r>
            <a:r>
              <a:rPr lang="en-US" b="1" dirty="0">
                <a:solidFill>
                  <a:srgbClr val="161513"/>
                </a:solidFill>
                <a:latin typeface="Calibri" panose="020F0502020204030204" pitchFamily="34" charset="0"/>
              </a:rPr>
              <a:t>P</a:t>
            </a:r>
            <a:r>
              <a:rPr lang="en-US" b="1" dirty="0"/>
              <a:t>rocess </a:t>
            </a:r>
            <a:r>
              <a:rPr lang="en-US" dirty="0"/>
              <a:t>e.g. Calculate Payroll</a:t>
            </a:r>
          </a:p>
          <a:p>
            <a:r>
              <a:rPr lang="en-US" b="1" dirty="0"/>
              <a:t>Report, Data Load </a:t>
            </a:r>
            <a:r>
              <a:rPr lang="en-US" dirty="0"/>
              <a:t>or </a:t>
            </a:r>
            <a:r>
              <a:rPr lang="en-US" b="1" dirty="0"/>
              <a:t>Task Flow</a:t>
            </a:r>
            <a:r>
              <a:rPr lang="en-US" dirty="0"/>
              <a:t> e.g. Payroll Cycle</a:t>
            </a:r>
          </a:p>
        </p:txBody>
      </p:sp>
      <p:sp>
        <p:nvSpPr>
          <p:cNvPr id="11" name="Rectangle 10">
            <a:extLst>
              <a:ext uri="{FF2B5EF4-FFF2-40B4-BE49-F238E27FC236}">
                <a16:creationId xmlns:a16="http://schemas.microsoft.com/office/drawing/2014/main" id="{3E24A757-5B00-4596-AB90-063DF6AE7B64}"/>
              </a:ext>
            </a:extLst>
          </p:cNvPr>
          <p:cNvSpPr/>
          <p:nvPr/>
        </p:nvSpPr>
        <p:spPr>
          <a:xfrm>
            <a:off x="329967" y="679022"/>
            <a:ext cx="1540358" cy="369332"/>
          </a:xfrm>
          <a:prstGeom prst="rect">
            <a:avLst/>
          </a:prstGeom>
        </p:spPr>
        <p:txBody>
          <a:bodyPr wrap="none">
            <a:spAutoFit/>
          </a:bodyPr>
          <a:lstStyle/>
          <a:p>
            <a:r>
              <a:rPr lang="en-US" b="1" dirty="0">
                <a:solidFill>
                  <a:srgbClr val="161513"/>
                </a:solidFill>
                <a:latin typeface="Calibri" panose="020F0502020204030204" pitchFamily="34" charset="0"/>
              </a:rPr>
              <a:t>Submit a Flow</a:t>
            </a:r>
            <a:endParaRPr lang="en-US" b="1" dirty="0"/>
          </a:p>
        </p:txBody>
      </p:sp>
      <p:sp>
        <p:nvSpPr>
          <p:cNvPr id="12" name="Rectangle 11">
            <a:extLst>
              <a:ext uri="{FF2B5EF4-FFF2-40B4-BE49-F238E27FC236}">
                <a16:creationId xmlns:a16="http://schemas.microsoft.com/office/drawing/2014/main" id="{1435574E-CE64-4856-A894-4C775FD106FC}"/>
              </a:ext>
            </a:extLst>
          </p:cNvPr>
          <p:cNvSpPr/>
          <p:nvPr/>
        </p:nvSpPr>
        <p:spPr>
          <a:xfrm>
            <a:off x="10659532" y="928302"/>
            <a:ext cx="778935" cy="3716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hlinkClick r:id="rId3" action="ppaction://hlinksldjump"/>
            <a:extLst>
              <a:ext uri="{FF2B5EF4-FFF2-40B4-BE49-F238E27FC236}">
                <a16:creationId xmlns:a16="http://schemas.microsoft.com/office/drawing/2014/main" id="{5EE9CE6C-4C55-47C2-91F2-F194AF2B549B}"/>
              </a:ext>
            </a:extLst>
          </p:cNvPr>
          <p:cNvSpPr/>
          <p:nvPr/>
        </p:nvSpPr>
        <p:spPr>
          <a:xfrm>
            <a:off x="9641840" y="6492453"/>
            <a:ext cx="1662766"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Catalog</a:t>
            </a:r>
          </a:p>
        </p:txBody>
      </p:sp>
      <p:sp>
        <p:nvSpPr>
          <p:cNvPr id="14" name="Rectangle: Rounded Corners 13">
            <a:hlinkClick r:id="rId4" action="ppaction://hlinksldjump"/>
            <a:extLst>
              <a:ext uri="{FF2B5EF4-FFF2-40B4-BE49-F238E27FC236}">
                <a16:creationId xmlns:a16="http://schemas.microsoft.com/office/drawing/2014/main" id="{868747A8-6DE5-4435-B54A-1E2BA06BA0E7}"/>
              </a:ext>
            </a:extLst>
          </p:cNvPr>
          <p:cNvSpPr/>
          <p:nvPr/>
        </p:nvSpPr>
        <p:spPr>
          <a:xfrm>
            <a:off x="11388014" y="6491789"/>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7248511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3"/>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4" name="Rectangle 3">
            <a:extLst>
              <a:ext uri="{FF2B5EF4-FFF2-40B4-BE49-F238E27FC236}">
                <a16:creationId xmlns:a16="http://schemas.microsoft.com/office/drawing/2014/main" id="{D52A8DEA-928C-4979-A41C-F11402D120AF}"/>
              </a:ext>
            </a:extLst>
          </p:cNvPr>
          <p:cNvSpPr/>
          <p:nvPr/>
        </p:nvSpPr>
        <p:spPr>
          <a:xfrm>
            <a:off x="329967" y="1048354"/>
            <a:ext cx="2723626" cy="2031325"/>
          </a:xfrm>
          <a:prstGeom prst="rect">
            <a:avLst/>
          </a:prstGeom>
        </p:spPr>
        <p:txBody>
          <a:bodyPr wrap="square">
            <a:spAutoFit/>
          </a:bodyPr>
          <a:lstStyle/>
          <a:p>
            <a:r>
              <a:rPr lang="en-US" dirty="0"/>
              <a:t>View the status of submitted flows that are in progress and require your attention. It overall status of a flow, and each task within the flow can have a different status.</a:t>
            </a:r>
          </a:p>
        </p:txBody>
      </p:sp>
      <p:sp>
        <p:nvSpPr>
          <p:cNvPr id="5" name="Rectangle 4">
            <a:extLst>
              <a:ext uri="{FF2B5EF4-FFF2-40B4-BE49-F238E27FC236}">
                <a16:creationId xmlns:a16="http://schemas.microsoft.com/office/drawing/2014/main" id="{4F39387C-78E3-49E5-B473-D630F4000198}"/>
              </a:ext>
            </a:extLst>
          </p:cNvPr>
          <p:cNvSpPr/>
          <p:nvPr/>
        </p:nvSpPr>
        <p:spPr>
          <a:xfrm>
            <a:off x="329967" y="679022"/>
            <a:ext cx="1262012" cy="369332"/>
          </a:xfrm>
          <a:prstGeom prst="rect">
            <a:avLst/>
          </a:prstGeom>
        </p:spPr>
        <p:txBody>
          <a:bodyPr wrap="none">
            <a:spAutoFit/>
          </a:bodyPr>
          <a:lstStyle/>
          <a:p>
            <a:r>
              <a:rPr lang="en-US" b="1" dirty="0">
                <a:solidFill>
                  <a:srgbClr val="161513"/>
                </a:solidFill>
                <a:latin typeface="Calibri" panose="020F0502020204030204" pitchFamily="34" charset="0"/>
              </a:rPr>
              <a:t>View Flows</a:t>
            </a:r>
            <a:endParaRPr lang="en-US" b="1" dirty="0"/>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422246" y="3164492"/>
            <a:ext cx="2169914" cy="52901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1 Click </a:t>
            </a:r>
            <a:r>
              <a:rPr lang="en-US" sz="1400" b="1" i="1" dirty="0">
                <a:solidFill>
                  <a:schemeClr val="tx1"/>
                </a:solidFill>
              </a:rPr>
              <a:t>My Client Groups</a:t>
            </a:r>
          </a:p>
        </p:txBody>
      </p:sp>
      <p:sp>
        <p:nvSpPr>
          <p:cNvPr id="20" name="Rectangle 19">
            <a:hlinkClick r:id="rId4" action="ppaction://hlinksldjump"/>
            <a:extLst>
              <a:ext uri="{FF2B5EF4-FFF2-40B4-BE49-F238E27FC236}">
                <a16:creationId xmlns:a16="http://schemas.microsoft.com/office/drawing/2014/main" id="{C883E0FB-2130-4CF4-8AC3-D6CE35B0F2E8}"/>
              </a:ext>
            </a:extLst>
          </p:cNvPr>
          <p:cNvSpPr/>
          <p:nvPr/>
        </p:nvSpPr>
        <p:spPr>
          <a:xfrm>
            <a:off x="4656282" y="795034"/>
            <a:ext cx="1131576"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Rectangle 21">
            <a:extLst>
              <a:ext uri="{FF2B5EF4-FFF2-40B4-BE49-F238E27FC236}">
                <a16:creationId xmlns:a16="http://schemas.microsoft.com/office/drawing/2014/main" id="{3057D961-D56D-4B67-9CC9-12B6733EE9E0}"/>
              </a:ext>
            </a:extLst>
          </p:cNvPr>
          <p:cNvSpPr/>
          <p:nvPr/>
        </p:nvSpPr>
        <p:spPr>
          <a:xfrm>
            <a:off x="4461309" y="7950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Tree>
    <p:extLst>
      <p:ext uri="{BB962C8B-B14F-4D97-AF65-F5344CB8AC3E}">
        <p14:creationId xmlns:p14="http://schemas.microsoft.com/office/powerpoint/2010/main" val="41058172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C8EEB-9E15-4A0E-8926-BA3244BFBD12}"/>
              </a:ext>
            </a:extLst>
          </p:cNvPr>
          <p:cNvPicPr>
            <a:picLocks noChangeAspect="1"/>
          </p:cNvPicPr>
          <p:nvPr/>
        </p:nvPicPr>
        <p:blipFill>
          <a:blip r:embed="rId2"/>
          <a:stretch>
            <a:fillRect/>
          </a:stretch>
        </p:blipFill>
        <p:spPr>
          <a:xfrm>
            <a:off x="3174600" y="770467"/>
            <a:ext cx="8850621" cy="5494867"/>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079679"/>
            <a:ext cx="2169914" cy="67076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b="1" i="1" dirty="0">
                <a:solidFill>
                  <a:schemeClr val="tx1"/>
                </a:solidFill>
              </a:rPr>
              <a:t>2 </a:t>
            </a:r>
            <a:r>
              <a:rPr lang="en-US" sz="1400" b="1" dirty="0">
                <a:solidFill>
                  <a:schemeClr val="tx1"/>
                </a:solidFill>
              </a:rPr>
              <a:t>Click</a:t>
            </a:r>
            <a:r>
              <a:rPr lang="en-US" sz="1400" b="1" i="1" dirty="0">
                <a:solidFill>
                  <a:schemeClr val="tx1"/>
                </a:solidFill>
              </a:rPr>
              <a:t> Payroll</a:t>
            </a:r>
            <a:endParaRPr lang="en-US" sz="1400" b="1" dirty="0">
              <a:solidFill>
                <a:schemeClr val="tx1"/>
              </a:solidFill>
            </a:endParaRP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909349" y="5026945"/>
            <a:ext cx="584584" cy="6541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714376" y="5214634"/>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2" name="Rectangle 11">
            <a:extLst>
              <a:ext uri="{FF2B5EF4-FFF2-40B4-BE49-F238E27FC236}">
                <a16:creationId xmlns:a16="http://schemas.microsoft.com/office/drawing/2014/main" id="{76634788-E68E-4E89-9E4D-C8465E4DA802}"/>
              </a:ext>
            </a:extLst>
          </p:cNvPr>
          <p:cNvSpPr/>
          <p:nvPr/>
        </p:nvSpPr>
        <p:spPr>
          <a:xfrm>
            <a:off x="329967" y="1048354"/>
            <a:ext cx="2723626" cy="2031325"/>
          </a:xfrm>
          <a:prstGeom prst="rect">
            <a:avLst/>
          </a:prstGeom>
        </p:spPr>
        <p:txBody>
          <a:bodyPr wrap="square">
            <a:spAutoFit/>
          </a:bodyPr>
          <a:lstStyle/>
          <a:p>
            <a:r>
              <a:rPr lang="en-US" dirty="0"/>
              <a:t>View the status of submitted flows that are in progress and require your attention. It overall status of a flow, and each task within the flow can have a different status.</a:t>
            </a:r>
          </a:p>
        </p:txBody>
      </p:sp>
      <p:sp>
        <p:nvSpPr>
          <p:cNvPr id="13" name="Rectangle 12">
            <a:extLst>
              <a:ext uri="{FF2B5EF4-FFF2-40B4-BE49-F238E27FC236}">
                <a16:creationId xmlns:a16="http://schemas.microsoft.com/office/drawing/2014/main" id="{03910563-555B-4EF5-AC83-27F3380A6631}"/>
              </a:ext>
            </a:extLst>
          </p:cNvPr>
          <p:cNvSpPr/>
          <p:nvPr/>
        </p:nvSpPr>
        <p:spPr>
          <a:xfrm>
            <a:off x="329967" y="679022"/>
            <a:ext cx="1262012" cy="369332"/>
          </a:xfrm>
          <a:prstGeom prst="rect">
            <a:avLst/>
          </a:prstGeom>
        </p:spPr>
        <p:txBody>
          <a:bodyPr wrap="none">
            <a:spAutoFit/>
          </a:bodyPr>
          <a:lstStyle/>
          <a:p>
            <a:r>
              <a:rPr lang="en-US" b="1" dirty="0">
                <a:solidFill>
                  <a:srgbClr val="161513"/>
                </a:solidFill>
                <a:latin typeface="Calibri" panose="020F0502020204030204" pitchFamily="34" charset="0"/>
              </a:rPr>
              <a:t>View Flows</a:t>
            </a:r>
            <a:endParaRPr lang="en-US" b="1" dirty="0"/>
          </a:p>
        </p:txBody>
      </p:sp>
    </p:spTree>
    <p:extLst>
      <p:ext uri="{BB962C8B-B14F-4D97-AF65-F5344CB8AC3E}">
        <p14:creationId xmlns:p14="http://schemas.microsoft.com/office/powerpoint/2010/main" val="21830299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66059A-6548-434C-B8F9-8891561E9326}"/>
              </a:ext>
            </a:extLst>
          </p:cNvPr>
          <p:cNvPicPr>
            <a:picLocks noChangeAspect="1"/>
          </p:cNvPicPr>
          <p:nvPr/>
        </p:nvPicPr>
        <p:blipFill>
          <a:blip r:embed="rId2"/>
          <a:stretch>
            <a:fillRect/>
          </a:stretch>
        </p:blipFill>
        <p:spPr>
          <a:xfrm>
            <a:off x="2751589" y="679022"/>
            <a:ext cx="9270365" cy="5538898"/>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116961"/>
            <a:ext cx="2268854" cy="91615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dirty="0">
                <a:solidFill>
                  <a:schemeClr val="tx1"/>
                </a:solidFill>
              </a:rPr>
              <a:t>2 Click Payroll</a:t>
            </a:r>
          </a:p>
          <a:p>
            <a:r>
              <a:rPr lang="en-US" sz="1400" b="1" dirty="0">
                <a:solidFill>
                  <a:schemeClr val="tx1"/>
                </a:solidFill>
              </a:rPr>
              <a:t>3 Click </a:t>
            </a:r>
            <a:r>
              <a:rPr lang="en-US" sz="1400" b="1" i="1" dirty="0">
                <a:solidFill>
                  <a:schemeClr val="tx1"/>
                </a:solidFill>
              </a:rPr>
              <a:t>View Flows</a:t>
            </a:r>
          </a:p>
        </p:txBody>
      </p:sp>
      <p:sp>
        <p:nvSpPr>
          <p:cNvPr id="20" name="Rectangle 19">
            <a:hlinkClick r:id="rId3" action="ppaction://hlinksldjump"/>
            <a:extLst>
              <a:ext uri="{FF2B5EF4-FFF2-40B4-BE49-F238E27FC236}">
                <a16:creationId xmlns:a16="http://schemas.microsoft.com/office/drawing/2014/main" id="{C883E0FB-2130-4CF4-8AC3-D6CE35B0F2E8}"/>
              </a:ext>
            </a:extLst>
          </p:cNvPr>
          <p:cNvSpPr/>
          <p:nvPr/>
        </p:nvSpPr>
        <p:spPr>
          <a:xfrm>
            <a:off x="5368184" y="5244715"/>
            <a:ext cx="1793012"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173211" y="5338559"/>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 name="Rectangle 11">
            <a:extLst>
              <a:ext uri="{FF2B5EF4-FFF2-40B4-BE49-F238E27FC236}">
                <a16:creationId xmlns:a16="http://schemas.microsoft.com/office/drawing/2014/main" id="{4DEE42CE-A010-4BD0-BB3C-1CAE0E0D703D}"/>
              </a:ext>
            </a:extLst>
          </p:cNvPr>
          <p:cNvSpPr/>
          <p:nvPr/>
        </p:nvSpPr>
        <p:spPr>
          <a:xfrm>
            <a:off x="329967" y="1048354"/>
            <a:ext cx="2723626" cy="2031325"/>
          </a:xfrm>
          <a:prstGeom prst="rect">
            <a:avLst/>
          </a:prstGeom>
        </p:spPr>
        <p:txBody>
          <a:bodyPr wrap="square">
            <a:spAutoFit/>
          </a:bodyPr>
          <a:lstStyle/>
          <a:p>
            <a:r>
              <a:rPr lang="en-US" dirty="0"/>
              <a:t>View the status of submitted flows that are in progress and require your attention. It overall status of a flow, and each task within the flow can have a different status.</a:t>
            </a:r>
          </a:p>
        </p:txBody>
      </p:sp>
      <p:sp>
        <p:nvSpPr>
          <p:cNvPr id="13" name="Rectangle 12">
            <a:extLst>
              <a:ext uri="{FF2B5EF4-FFF2-40B4-BE49-F238E27FC236}">
                <a16:creationId xmlns:a16="http://schemas.microsoft.com/office/drawing/2014/main" id="{68828231-5BA5-4496-8E17-D26B7CB32B19}"/>
              </a:ext>
            </a:extLst>
          </p:cNvPr>
          <p:cNvSpPr/>
          <p:nvPr/>
        </p:nvSpPr>
        <p:spPr>
          <a:xfrm>
            <a:off x="329967" y="679022"/>
            <a:ext cx="1262012" cy="369332"/>
          </a:xfrm>
          <a:prstGeom prst="rect">
            <a:avLst/>
          </a:prstGeom>
        </p:spPr>
        <p:txBody>
          <a:bodyPr wrap="none">
            <a:spAutoFit/>
          </a:bodyPr>
          <a:lstStyle/>
          <a:p>
            <a:r>
              <a:rPr lang="en-US" b="1" dirty="0">
                <a:solidFill>
                  <a:srgbClr val="161513"/>
                </a:solidFill>
                <a:latin typeface="Calibri" panose="020F0502020204030204" pitchFamily="34" charset="0"/>
              </a:rPr>
              <a:t>View Flows</a:t>
            </a:r>
            <a:endParaRPr lang="en-US" b="1" dirty="0"/>
          </a:p>
        </p:txBody>
      </p:sp>
    </p:spTree>
    <p:extLst>
      <p:ext uri="{BB962C8B-B14F-4D97-AF65-F5344CB8AC3E}">
        <p14:creationId xmlns:p14="http://schemas.microsoft.com/office/powerpoint/2010/main" val="36920657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45021F-83EB-410F-9D66-EC7CD3DB5DC4}"/>
              </a:ext>
            </a:extLst>
          </p:cNvPr>
          <p:cNvPicPr>
            <a:picLocks noChangeAspect="1"/>
          </p:cNvPicPr>
          <p:nvPr/>
        </p:nvPicPr>
        <p:blipFill>
          <a:blip r:embed="rId2"/>
          <a:stretch>
            <a:fillRect/>
          </a:stretch>
        </p:blipFill>
        <p:spPr>
          <a:xfrm>
            <a:off x="3218497" y="679022"/>
            <a:ext cx="8794433" cy="3676650"/>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116960"/>
            <a:ext cx="2268854" cy="1752219"/>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dirty="0">
                <a:solidFill>
                  <a:schemeClr val="tx1"/>
                </a:solidFill>
              </a:rPr>
              <a:t>2 Click Payroll</a:t>
            </a:r>
          </a:p>
          <a:p>
            <a:r>
              <a:rPr lang="en-US" sz="1400" dirty="0">
                <a:solidFill>
                  <a:schemeClr val="tx1"/>
                </a:solidFill>
              </a:rPr>
              <a:t>3 Click View Flows</a:t>
            </a:r>
          </a:p>
          <a:p>
            <a:r>
              <a:rPr lang="en-US" sz="1400" b="1" dirty="0">
                <a:solidFill>
                  <a:schemeClr val="tx1"/>
                </a:solidFill>
              </a:rPr>
              <a:t>4 Search or browse through submitted flows. Click a payroll flow e.g. QuickPay%</a:t>
            </a:r>
          </a:p>
        </p:txBody>
      </p:sp>
      <p:sp>
        <p:nvSpPr>
          <p:cNvPr id="20" name="Rectangle 19">
            <a:extLst>
              <a:ext uri="{FF2B5EF4-FFF2-40B4-BE49-F238E27FC236}">
                <a16:creationId xmlns:a16="http://schemas.microsoft.com/office/drawing/2014/main" id="{C883E0FB-2130-4CF4-8AC3-D6CE35B0F2E8}"/>
              </a:ext>
            </a:extLst>
          </p:cNvPr>
          <p:cNvSpPr/>
          <p:nvPr/>
        </p:nvSpPr>
        <p:spPr>
          <a:xfrm>
            <a:off x="5733944" y="2078605"/>
            <a:ext cx="2015596" cy="4580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5538971" y="2172449"/>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2" name="Rectangle 11">
            <a:extLst>
              <a:ext uri="{FF2B5EF4-FFF2-40B4-BE49-F238E27FC236}">
                <a16:creationId xmlns:a16="http://schemas.microsoft.com/office/drawing/2014/main" id="{4DEE42CE-A010-4BD0-BB3C-1CAE0E0D703D}"/>
              </a:ext>
            </a:extLst>
          </p:cNvPr>
          <p:cNvSpPr/>
          <p:nvPr/>
        </p:nvSpPr>
        <p:spPr>
          <a:xfrm>
            <a:off x="329967" y="1048354"/>
            <a:ext cx="2723626" cy="2031325"/>
          </a:xfrm>
          <a:prstGeom prst="rect">
            <a:avLst/>
          </a:prstGeom>
        </p:spPr>
        <p:txBody>
          <a:bodyPr wrap="square">
            <a:spAutoFit/>
          </a:bodyPr>
          <a:lstStyle/>
          <a:p>
            <a:r>
              <a:rPr lang="en-US" dirty="0"/>
              <a:t>View the status of submitted flows that are in progress and require your attention. It overall status of a flow, and each task within the flow can have a different status.</a:t>
            </a:r>
          </a:p>
        </p:txBody>
      </p:sp>
      <p:sp>
        <p:nvSpPr>
          <p:cNvPr id="13" name="Rectangle 12">
            <a:extLst>
              <a:ext uri="{FF2B5EF4-FFF2-40B4-BE49-F238E27FC236}">
                <a16:creationId xmlns:a16="http://schemas.microsoft.com/office/drawing/2014/main" id="{68828231-5BA5-4496-8E17-D26B7CB32B19}"/>
              </a:ext>
            </a:extLst>
          </p:cNvPr>
          <p:cNvSpPr/>
          <p:nvPr/>
        </p:nvSpPr>
        <p:spPr>
          <a:xfrm>
            <a:off x="329967" y="679022"/>
            <a:ext cx="1262012" cy="369332"/>
          </a:xfrm>
          <a:prstGeom prst="rect">
            <a:avLst/>
          </a:prstGeom>
        </p:spPr>
        <p:txBody>
          <a:bodyPr wrap="none">
            <a:spAutoFit/>
          </a:bodyPr>
          <a:lstStyle/>
          <a:p>
            <a:r>
              <a:rPr lang="en-US" b="1" dirty="0">
                <a:solidFill>
                  <a:srgbClr val="161513"/>
                </a:solidFill>
                <a:latin typeface="Calibri" panose="020F0502020204030204" pitchFamily="34" charset="0"/>
              </a:rPr>
              <a:t>View Flows</a:t>
            </a:r>
            <a:endParaRPr lang="en-US" b="1" dirty="0"/>
          </a:p>
        </p:txBody>
      </p:sp>
      <p:sp>
        <p:nvSpPr>
          <p:cNvPr id="14" name="Rectangle 13">
            <a:hlinkClick r:id="rId3" action="ppaction://hlinksldjump"/>
            <a:extLst>
              <a:ext uri="{FF2B5EF4-FFF2-40B4-BE49-F238E27FC236}">
                <a16:creationId xmlns:a16="http://schemas.microsoft.com/office/drawing/2014/main" id="{1D5AF5B9-6C88-4010-AB40-E48F40E6249B}"/>
              </a:ext>
            </a:extLst>
          </p:cNvPr>
          <p:cNvSpPr/>
          <p:nvPr/>
        </p:nvSpPr>
        <p:spPr>
          <a:xfrm>
            <a:off x="6163181" y="2621647"/>
            <a:ext cx="2108364" cy="27255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8644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A5F0206-30A9-4F31-B4E5-A14E152CD5B7}"/>
              </a:ext>
            </a:extLst>
          </p:cNvPr>
          <p:cNvPicPr>
            <a:picLocks noChangeAspect="1"/>
          </p:cNvPicPr>
          <p:nvPr/>
        </p:nvPicPr>
        <p:blipFill>
          <a:blip r:embed="rId2"/>
          <a:stretch>
            <a:fillRect/>
          </a:stretch>
        </p:blipFill>
        <p:spPr>
          <a:xfrm>
            <a:off x="0" y="457565"/>
            <a:ext cx="12192000" cy="5636743"/>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8" name="Rectangle 7">
            <a:hlinkClick r:id="rId3" action="ppaction://hlinksldjump"/>
            <a:extLst>
              <a:ext uri="{FF2B5EF4-FFF2-40B4-BE49-F238E27FC236}">
                <a16:creationId xmlns:a16="http://schemas.microsoft.com/office/drawing/2014/main" id="{FE83BB00-3B2C-42CB-B659-311BBE7D5B1C}"/>
              </a:ext>
            </a:extLst>
          </p:cNvPr>
          <p:cNvSpPr/>
          <p:nvPr/>
        </p:nvSpPr>
        <p:spPr>
          <a:xfrm>
            <a:off x="3348010" y="1869068"/>
            <a:ext cx="1081377"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20" name="Flowchart: Alternate Process 19">
            <a:extLst>
              <a:ext uri="{FF2B5EF4-FFF2-40B4-BE49-F238E27FC236}">
                <a16:creationId xmlns:a16="http://schemas.microsoft.com/office/drawing/2014/main" id="{766C814C-48CC-4CC7-BDFE-8BB4491F2B21}"/>
              </a:ext>
            </a:extLst>
          </p:cNvPr>
          <p:cNvSpPr/>
          <p:nvPr/>
        </p:nvSpPr>
        <p:spPr>
          <a:xfrm>
            <a:off x="97036" y="2678855"/>
            <a:ext cx="2169914" cy="1372446"/>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To see payroll-related tasks and configurations,</a:t>
            </a:r>
          </a:p>
          <a:p>
            <a:endParaRPr lang="en-US" sz="1400" dirty="0"/>
          </a:p>
          <a:p>
            <a:r>
              <a:rPr lang="en-US" sz="1400" b="1" dirty="0"/>
              <a:t>1 Click </a:t>
            </a:r>
            <a:r>
              <a:rPr lang="en-US" sz="1400" b="1" i="1" dirty="0"/>
              <a:t>My Client Groups</a:t>
            </a:r>
          </a:p>
          <a:p>
            <a:r>
              <a:rPr lang="en-US" sz="1400" i="1" dirty="0"/>
              <a:t>2 </a:t>
            </a:r>
            <a:r>
              <a:rPr lang="en-US" sz="1400" dirty="0"/>
              <a:t>Click</a:t>
            </a:r>
            <a:r>
              <a:rPr lang="en-US" sz="1400" i="1" dirty="0"/>
              <a:t> Payroll</a:t>
            </a:r>
            <a:endParaRPr lang="en-US" sz="1400" dirty="0"/>
          </a:p>
        </p:txBody>
      </p:sp>
      <p:sp>
        <p:nvSpPr>
          <p:cNvPr id="3" name="Rectangle 2">
            <a:extLst>
              <a:ext uri="{FF2B5EF4-FFF2-40B4-BE49-F238E27FC236}">
                <a16:creationId xmlns:a16="http://schemas.microsoft.com/office/drawing/2014/main" id="{48C6A035-156F-46CC-A86E-3D5BB77D80FF}"/>
              </a:ext>
            </a:extLst>
          </p:cNvPr>
          <p:cNvSpPr/>
          <p:nvPr/>
        </p:nvSpPr>
        <p:spPr>
          <a:xfrm>
            <a:off x="3153037" y="1869068"/>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Rounded Corners 23">
            <a:hlinkClick r:id="rId4" action="ppaction://hlinksldjump"/>
            <a:extLst>
              <a:ext uri="{FF2B5EF4-FFF2-40B4-BE49-F238E27FC236}">
                <a16:creationId xmlns:a16="http://schemas.microsoft.com/office/drawing/2014/main" id="{7561DE59-3546-4732-A89E-CCB56B51901C}"/>
              </a:ext>
            </a:extLst>
          </p:cNvPr>
          <p:cNvSpPr/>
          <p:nvPr/>
        </p:nvSpPr>
        <p:spPr>
          <a:xfrm>
            <a:off x="11372556" y="6492453"/>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a:t>
            </a:r>
          </a:p>
        </p:txBody>
      </p:sp>
    </p:spTree>
    <p:extLst>
      <p:ext uri="{BB962C8B-B14F-4D97-AF65-F5344CB8AC3E}">
        <p14:creationId xmlns:p14="http://schemas.microsoft.com/office/powerpoint/2010/main" val="16500674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7D4AD1-16E5-4B55-A542-7C9CEF01BDA6}"/>
              </a:ext>
            </a:extLst>
          </p:cNvPr>
          <p:cNvPicPr>
            <a:picLocks noChangeAspect="1"/>
          </p:cNvPicPr>
          <p:nvPr/>
        </p:nvPicPr>
        <p:blipFill>
          <a:blip r:embed="rId2"/>
          <a:stretch>
            <a:fillRect/>
          </a:stretch>
        </p:blipFill>
        <p:spPr>
          <a:xfrm>
            <a:off x="3282135" y="776587"/>
            <a:ext cx="8693606" cy="3216482"/>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9" name="Flowchart: Alternate Process 18">
            <a:extLst>
              <a:ext uri="{FF2B5EF4-FFF2-40B4-BE49-F238E27FC236}">
                <a16:creationId xmlns:a16="http://schemas.microsoft.com/office/drawing/2014/main" id="{01A23479-4AA8-4195-B8D7-789452EA2344}"/>
              </a:ext>
            </a:extLst>
          </p:cNvPr>
          <p:cNvSpPr/>
          <p:nvPr/>
        </p:nvSpPr>
        <p:spPr>
          <a:xfrm>
            <a:off x="329967" y="3116960"/>
            <a:ext cx="2403608" cy="2692686"/>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Click My Client Groups</a:t>
            </a:r>
          </a:p>
          <a:p>
            <a:r>
              <a:rPr lang="en-US" sz="1400" dirty="0">
                <a:solidFill>
                  <a:schemeClr val="tx1"/>
                </a:solidFill>
              </a:rPr>
              <a:t>2 Click Payroll</a:t>
            </a:r>
          </a:p>
          <a:p>
            <a:r>
              <a:rPr lang="en-US" sz="1400" dirty="0">
                <a:solidFill>
                  <a:schemeClr val="tx1"/>
                </a:solidFill>
              </a:rPr>
              <a:t>3 Click View Flows</a:t>
            </a:r>
          </a:p>
          <a:p>
            <a:r>
              <a:rPr lang="en-US" sz="1400" dirty="0">
                <a:solidFill>
                  <a:schemeClr val="tx1"/>
                </a:solidFill>
              </a:rPr>
              <a:t>4 Search or browse through submitted flows. Click a payroll flow e.g. QuickPay%</a:t>
            </a:r>
          </a:p>
          <a:p>
            <a:r>
              <a:rPr lang="en-US" sz="1400" b="1" dirty="0">
                <a:solidFill>
                  <a:schemeClr val="tx1"/>
                </a:solidFill>
              </a:rPr>
              <a:t>5. Click on a flow subprocess e.g. </a:t>
            </a:r>
            <a:r>
              <a:rPr lang="en-US" sz="1400" b="1" i="1" dirty="0">
                <a:solidFill>
                  <a:schemeClr val="tx1"/>
                </a:solidFill>
              </a:rPr>
              <a:t>View SOE.</a:t>
            </a:r>
          </a:p>
          <a:p>
            <a:r>
              <a:rPr lang="en-US" sz="1400" b="1" dirty="0">
                <a:solidFill>
                  <a:schemeClr val="tx1"/>
                </a:solidFill>
              </a:rPr>
              <a:t>Review the statement of earnings.</a:t>
            </a:r>
          </a:p>
        </p:txBody>
      </p:sp>
      <p:sp>
        <p:nvSpPr>
          <p:cNvPr id="20" name="Rectangle 19">
            <a:extLst>
              <a:ext uri="{FF2B5EF4-FFF2-40B4-BE49-F238E27FC236}">
                <a16:creationId xmlns:a16="http://schemas.microsoft.com/office/drawing/2014/main" id="{C883E0FB-2130-4CF4-8AC3-D6CE35B0F2E8}"/>
              </a:ext>
            </a:extLst>
          </p:cNvPr>
          <p:cNvSpPr/>
          <p:nvPr/>
        </p:nvSpPr>
        <p:spPr>
          <a:xfrm>
            <a:off x="5008322" y="3116961"/>
            <a:ext cx="932103"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57D961-D56D-4B67-9CC9-12B6733EE9E0}"/>
              </a:ext>
            </a:extLst>
          </p:cNvPr>
          <p:cNvSpPr/>
          <p:nvPr/>
        </p:nvSpPr>
        <p:spPr>
          <a:xfrm>
            <a:off x="4813349" y="3116961"/>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2" name="Rectangle 11">
            <a:extLst>
              <a:ext uri="{FF2B5EF4-FFF2-40B4-BE49-F238E27FC236}">
                <a16:creationId xmlns:a16="http://schemas.microsoft.com/office/drawing/2014/main" id="{4DEE42CE-A010-4BD0-BB3C-1CAE0E0D703D}"/>
              </a:ext>
            </a:extLst>
          </p:cNvPr>
          <p:cNvSpPr/>
          <p:nvPr/>
        </p:nvSpPr>
        <p:spPr>
          <a:xfrm>
            <a:off x="329967" y="1048354"/>
            <a:ext cx="2723626" cy="2031325"/>
          </a:xfrm>
          <a:prstGeom prst="rect">
            <a:avLst/>
          </a:prstGeom>
        </p:spPr>
        <p:txBody>
          <a:bodyPr wrap="square">
            <a:spAutoFit/>
          </a:bodyPr>
          <a:lstStyle/>
          <a:p>
            <a:r>
              <a:rPr lang="en-US" dirty="0"/>
              <a:t>View the status of submitted flows that are in progress and require your attention. It overall status of a flow, and each task within the flow can have a different status.</a:t>
            </a:r>
          </a:p>
        </p:txBody>
      </p:sp>
      <p:sp>
        <p:nvSpPr>
          <p:cNvPr id="13" name="Rectangle 12">
            <a:extLst>
              <a:ext uri="{FF2B5EF4-FFF2-40B4-BE49-F238E27FC236}">
                <a16:creationId xmlns:a16="http://schemas.microsoft.com/office/drawing/2014/main" id="{68828231-5BA5-4496-8E17-D26B7CB32B19}"/>
              </a:ext>
            </a:extLst>
          </p:cNvPr>
          <p:cNvSpPr/>
          <p:nvPr/>
        </p:nvSpPr>
        <p:spPr>
          <a:xfrm>
            <a:off x="329967" y="679022"/>
            <a:ext cx="1262012" cy="369332"/>
          </a:xfrm>
          <a:prstGeom prst="rect">
            <a:avLst/>
          </a:prstGeom>
        </p:spPr>
        <p:txBody>
          <a:bodyPr wrap="none">
            <a:spAutoFit/>
          </a:bodyPr>
          <a:lstStyle/>
          <a:p>
            <a:r>
              <a:rPr lang="en-US" b="1" dirty="0">
                <a:solidFill>
                  <a:srgbClr val="161513"/>
                </a:solidFill>
                <a:latin typeface="Calibri" panose="020F0502020204030204" pitchFamily="34" charset="0"/>
              </a:rPr>
              <a:t>View Flows</a:t>
            </a:r>
            <a:endParaRPr lang="en-US" b="1" dirty="0"/>
          </a:p>
        </p:txBody>
      </p:sp>
      <p:pic>
        <p:nvPicPr>
          <p:cNvPr id="3" name="Picture 2">
            <a:extLst>
              <a:ext uri="{FF2B5EF4-FFF2-40B4-BE49-F238E27FC236}">
                <a16:creationId xmlns:a16="http://schemas.microsoft.com/office/drawing/2014/main" id="{EB0EAA67-FB0D-444F-B81E-09E73546CFFD}"/>
              </a:ext>
            </a:extLst>
          </p:cNvPr>
          <p:cNvPicPr>
            <a:picLocks noChangeAspect="1"/>
          </p:cNvPicPr>
          <p:nvPr/>
        </p:nvPicPr>
        <p:blipFill>
          <a:blip r:embed="rId3"/>
          <a:stretch>
            <a:fillRect/>
          </a:stretch>
        </p:blipFill>
        <p:spPr>
          <a:xfrm>
            <a:off x="3343072" y="4034024"/>
            <a:ext cx="8693606" cy="1307210"/>
          </a:xfrm>
          <a:prstGeom prst="rect">
            <a:avLst/>
          </a:prstGeom>
        </p:spPr>
      </p:pic>
      <p:sp>
        <p:nvSpPr>
          <p:cNvPr id="15" name="Rectangle: Rounded Corners 14">
            <a:hlinkClick r:id="rId4" action="ppaction://hlinksldjump"/>
            <a:extLst>
              <a:ext uri="{FF2B5EF4-FFF2-40B4-BE49-F238E27FC236}">
                <a16:creationId xmlns:a16="http://schemas.microsoft.com/office/drawing/2014/main" id="{AB194A36-B555-4DDB-B6C8-EFF999A29A34}"/>
              </a:ext>
            </a:extLst>
          </p:cNvPr>
          <p:cNvSpPr/>
          <p:nvPr/>
        </p:nvSpPr>
        <p:spPr>
          <a:xfrm>
            <a:off x="10450362" y="6492453"/>
            <a:ext cx="1662766"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Catalog</a:t>
            </a:r>
          </a:p>
        </p:txBody>
      </p:sp>
    </p:spTree>
    <p:extLst>
      <p:ext uri="{BB962C8B-B14F-4D97-AF65-F5344CB8AC3E}">
        <p14:creationId xmlns:p14="http://schemas.microsoft.com/office/powerpoint/2010/main" val="2830484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CB3905-3BAB-476D-B673-166DD21AA185}"/>
              </a:ext>
            </a:extLst>
          </p:cNvPr>
          <p:cNvPicPr>
            <a:picLocks noChangeAspect="1"/>
          </p:cNvPicPr>
          <p:nvPr/>
        </p:nvPicPr>
        <p:blipFill>
          <a:blip r:embed="rId2"/>
          <a:stretch>
            <a:fillRect/>
          </a:stretch>
        </p:blipFill>
        <p:spPr>
          <a:xfrm>
            <a:off x="0" y="770765"/>
            <a:ext cx="12192000" cy="5316469"/>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20" name="Flowchart: Alternate Process 19">
            <a:extLst>
              <a:ext uri="{FF2B5EF4-FFF2-40B4-BE49-F238E27FC236}">
                <a16:creationId xmlns:a16="http://schemas.microsoft.com/office/drawing/2014/main" id="{766C814C-48CC-4CC7-BDFE-8BB4491F2B21}"/>
              </a:ext>
            </a:extLst>
          </p:cNvPr>
          <p:cNvSpPr/>
          <p:nvPr/>
        </p:nvSpPr>
        <p:spPr>
          <a:xfrm>
            <a:off x="97036" y="2678855"/>
            <a:ext cx="2169914" cy="1372446"/>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To see payroll-related tasks and configurations,</a:t>
            </a:r>
          </a:p>
          <a:p>
            <a:endParaRPr lang="en-US" sz="1400" dirty="0"/>
          </a:p>
          <a:p>
            <a:r>
              <a:rPr lang="en-US" sz="1400" dirty="0"/>
              <a:t>1 Click </a:t>
            </a:r>
            <a:r>
              <a:rPr lang="en-US" sz="1400" i="1" dirty="0"/>
              <a:t>My Client Groups</a:t>
            </a:r>
          </a:p>
          <a:p>
            <a:r>
              <a:rPr lang="en-US" sz="1400" b="1" i="1" dirty="0"/>
              <a:t>2 </a:t>
            </a:r>
            <a:r>
              <a:rPr lang="en-US" sz="1400" b="1" dirty="0"/>
              <a:t>Click</a:t>
            </a:r>
            <a:r>
              <a:rPr lang="en-US" sz="1400" b="1" i="1" dirty="0"/>
              <a:t> Payroll</a:t>
            </a:r>
            <a:endParaRPr lang="en-US" sz="1400" b="1" dirty="0"/>
          </a:p>
        </p:txBody>
      </p:sp>
      <p:sp>
        <p:nvSpPr>
          <p:cNvPr id="19" name="Rectangle 18">
            <a:hlinkClick r:id="rId3" action="ppaction://hlinksldjump"/>
            <a:extLst>
              <a:ext uri="{FF2B5EF4-FFF2-40B4-BE49-F238E27FC236}">
                <a16:creationId xmlns:a16="http://schemas.microsoft.com/office/drawing/2014/main" id="{F6D74C1D-575D-4912-A29B-59DB43D30681}"/>
              </a:ext>
            </a:extLst>
          </p:cNvPr>
          <p:cNvSpPr/>
          <p:nvPr/>
        </p:nvSpPr>
        <p:spPr>
          <a:xfrm>
            <a:off x="4685310" y="5167340"/>
            <a:ext cx="467135" cy="6450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C31B55-319B-4BE1-84E2-27E8858A1738}"/>
              </a:ext>
            </a:extLst>
          </p:cNvPr>
          <p:cNvSpPr/>
          <p:nvPr/>
        </p:nvSpPr>
        <p:spPr>
          <a:xfrm>
            <a:off x="4490337" y="5354699"/>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24" name="Rectangle: Rounded Corners 23">
            <a:hlinkClick r:id="rId4" action="ppaction://hlinksldjump"/>
            <a:extLst>
              <a:ext uri="{FF2B5EF4-FFF2-40B4-BE49-F238E27FC236}">
                <a16:creationId xmlns:a16="http://schemas.microsoft.com/office/drawing/2014/main" id="{7561DE59-3546-4732-A89E-CCB56B51901C}"/>
              </a:ext>
            </a:extLst>
          </p:cNvPr>
          <p:cNvSpPr/>
          <p:nvPr/>
        </p:nvSpPr>
        <p:spPr>
          <a:xfrm>
            <a:off x="11372556" y="6492453"/>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a:t>
            </a:r>
          </a:p>
        </p:txBody>
      </p:sp>
    </p:spTree>
    <p:extLst>
      <p:ext uri="{BB962C8B-B14F-4D97-AF65-F5344CB8AC3E}">
        <p14:creationId xmlns:p14="http://schemas.microsoft.com/office/powerpoint/2010/main" val="29269938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419A-69D8-4400-B510-30E14DE3DA0F}"/>
              </a:ext>
            </a:extLst>
          </p:cNvPr>
          <p:cNvPicPr>
            <a:picLocks noChangeAspect="1"/>
          </p:cNvPicPr>
          <p:nvPr/>
        </p:nvPicPr>
        <p:blipFill>
          <a:blip r:embed="rId2"/>
          <a:stretch>
            <a:fillRect/>
          </a:stretch>
        </p:blipFill>
        <p:spPr>
          <a:xfrm>
            <a:off x="0" y="357652"/>
            <a:ext cx="12192000" cy="6131016"/>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sp>
        <p:nvSpPr>
          <p:cNvPr id="13" name="Flowchart: Alternate Process 12">
            <a:extLst>
              <a:ext uri="{FF2B5EF4-FFF2-40B4-BE49-F238E27FC236}">
                <a16:creationId xmlns:a16="http://schemas.microsoft.com/office/drawing/2014/main" id="{E337802B-AF8C-4715-A866-A877C8180962}"/>
              </a:ext>
            </a:extLst>
          </p:cNvPr>
          <p:cNvSpPr/>
          <p:nvPr/>
        </p:nvSpPr>
        <p:spPr>
          <a:xfrm flipH="1">
            <a:off x="8857188" y="3088916"/>
            <a:ext cx="2463801" cy="97970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Scroll down this vertical bar to see the other payroll regions</a:t>
            </a:r>
          </a:p>
        </p:txBody>
      </p:sp>
      <p:cxnSp>
        <p:nvCxnSpPr>
          <p:cNvPr id="15" name="Connector: Elbow 14">
            <a:extLst>
              <a:ext uri="{FF2B5EF4-FFF2-40B4-BE49-F238E27FC236}">
                <a16:creationId xmlns:a16="http://schemas.microsoft.com/office/drawing/2014/main" id="{53588D49-D225-4026-9C74-834B1BC8577B}"/>
              </a:ext>
            </a:extLst>
          </p:cNvPr>
          <p:cNvCxnSpPr>
            <a:cxnSpLocks/>
            <a:stCxn id="13" idx="1"/>
            <a:endCxn id="10" idx="1"/>
          </p:cNvCxnSpPr>
          <p:nvPr/>
        </p:nvCxnSpPr>
        <p:spPr>
          <a:xfrm>
            <a:off x="11320989" y="3578767"/>
            <a:ext cx="642412" cy="1"/>
          </a:xfrm>
          <a:prstGeom prst="bentConnector3">
            <a:avLst>
              <a:gd name="adj1" fmla="val 50000"/>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hlinkClick r:id="rId3" action="ppaction://hlinksldjump"/>
            <a:extLst>
              <a:ext uri="{FF2B5EF4-FFF2-40B4-BE49-F238E27FC236}">
                <a16:creationId xmlns:a16="http://schemas.microsoft.com/office/drawing/2014/main" id="{A9CB2734-AE7B-4282-AE9A-37931D411FF0}"/>
              </a:ext>
            </a:extLst>
          </p:cNvPr>
          <p:cNvSpPr/>
          <p:nvPr/>
        </p:nvSpPr>
        <p:spPr>
          <a:xfrm>
            <a:off x="11963401" y="668867"/>
            <a:ext cx="228600" cy="58198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a:extLst>
              <a:ext uri="{FF2B5EF4-FFF2-40B4-BE49-F238E27FC236}">
                <a16:creationId xmlns:a16="http://schemas.microsoft.com/office/drawing/2014/main" id="{472DFA14-2149-4EDF-B787-A952A78C3A6B}"/>
              </a:ext>
            </a:extLst>
          </p:cNvPr>
          <p:cNvSpPr/>
          <p:nvPr/>
        </p:nvSpPr>
        <p:spPr>
          <a:xfrm flipH="1">
            <a:off x="101597" y="2554574"/>
            <a:ext cx="1803400" cy="3277266"/>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There are 3 main areas/regions in the responsive UI pages of Payroll:</a:t>
            </a:r>
          </a:p>
          <a:p>
            <a:endParaRPr lang="en-US" sz="1400" dirty="0">
              <a:solidFill>
                <a:schemeClr val="tx1"/>
              </a:solidFill>
            </a:endParaRPr>
          </a:p>
          <a:p>
            <a:r>
              <a:rPr lang="en-US" sz="1400" b="1" dirty="0">
                <a:solidFill>
                  <a:schemeClr val="tx1"/>
                </a:solidFill>
              </a:rPr>
              <a:t>1. Person Information</a:t>
            </a:r>
            <a:endParaRPr lang="en-US" sz="1400" dirty="0">
              <a:solidFill>
                <a:schemeClr val="tx1"/>
              </a:solidFill>
            </a:endParaRPr>
          </a:p>
          <a:p>
            <a:pPr marL="342900" indent="-342900">
              <a:buAutoNum type="arabicPeriod"/>
            </a:pPr>
            <a:endParaRPr lang="en-US" sz="1400" dirty="0">
              <a:solidFill>
                <a:schemeClr val="tx1"/>
              </a:solidFill>
            </a:endParaRPr>
          </a:p>
          <a:p>
            <a:r>
              <a:rPr lang="en-US" sz="1400" b="1" dirty="0">
                <a:solidFill>
                  <a:schemeClr val="tx1"/>
                </a:solidFill>
              </a:rPr>
              <a:t>2. Flow Submission and Results</a:t>
            </a:r>
            <a:endParaRPr lang="en-US" sz="1400" dirty="0">
              <a:solidFill>
                <a:schemeClr val="tx1"/>
              </a:solidFill>
            </a:endParaRPr>
          </a:p>
          <a:p>
            <a:endParaRPr lang="en-US" sz="1400" dirty="0">
              <a:solidFill>
                <a:schemeClr val="tx1"/>
              </a:solidFill>
            </a:endParaRPr>
          </a:p>
          <a:p>
            <a:r>
              <a:rPr lang="en-US" sz="1400" b="1" dirty="0">
                <a:solidFill>
                  <a:schemeClr val="tx1"/>
                </a:solidFill>
              </a:rPr>
              <a:t>3. Administration</a:t>
            </a:r>
            <a:endParaRPr lang="en-US" sz="1400" dirty="0">
              <a:solidFill>
                <a:schemeClr val="tx1"/>
              </a:solidFill>
            </a:endParaRPr>
          </a:p>
        </p:txBody>
      </p:sp>
      <p:sp>
        <p:nvSpPr>
          <p:cNvPr id="16" name="Rectangle 15">
            <a:extLst>
              <a:ext uri="{FF2B5EF4-FFF2-40B4-BE49-F238E27FC236}">
                <a16:creationId xmlns:a16="http://schemas.microsoft.com/office/drawing/2014/main" id="{D669196B-B207-4B65-80BD-4884972A9916}"/>
              </a:ext>
            </a:extLst>
          </p:cNvPr>
          <p:cNvSpPr/>
          <p:nvPr/>
        </p:nvSpPr>
        <p:spPr>
          <a:xfrm>
            <a:off x="2099972" y="2419402"/>
            <a:ext cx="1447561"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D0FDF1-92A3-4E98-AAE5-ECDDC9C0A401}"/>
              </a:ext>
            </a:extLst>
          </p:cNvPr>
          <p:cNvSpPr/>
          <p:nvPr/>
        </p:nvSpPr>
        <p:spPr>
          <a:xfrm>
            <a:off x="1904999" y="2419402"/>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8" name="Flowchart: Alternate Process 17">
            <a:extLst>
              <a:ext uri="{FF2B5EF4-FFF2-40B4-BE49-F238E27FC236}">
                <a16:creationId xmlns:a16="http://schemas.microsoft.com/office/drawing/2014/main" id="{EC78F277-F573-4500-AFDA-2EE859B1E4C4}"/>
              </a:ext>
            </a:extLst>
          </p:cNvPr>
          <p:cNvSpPr/>
          <p:nvPr/>
        </p:nvSpPr>
        <p:spPr>
          <a:xfrm flipH="1">
            <a:off x="5296958" y="2443459"/>
            <a:ext cx="1933576" cy="979701"/>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Used to lookup employee related data and results</a:t>
            </a:r>
            <a:endParaRPr lang="en-US" sz="1700" dirty="0">
              <a:solidFill>
                <a:schemeClr val="tx1"/>
              </a:solidFill>
            </a:endParaRPr>
          </a:p>
        </p:txBody>
      </p:sp>
      <p:cxnSp>
        <p:nvCxnSpPr>
          <p:cNvPr id="19" name="Connector: Elbow 18">
            <a:extLst>
              <a:ext uri="{FF2B5EF4-FFF2-40B4-BE49-F238E27FC236}">
                <a16:creationId xmlns:a16="http://schemas.microsoft.com/office/drawing/2014/main" id="{646E6EDE-0A89-4DA7-AE75-4C5876F79820}"/>
              </a:ext>
            </a:extLst>
          </p:cNvPr>
          <p:cNvCxnSpPr>
            <a:cxnSpLocks/>
            <a:stCxn id="16" idx="3"/>
            <a:endCxn id="18" idx="3"/>
          </p:cNvCxnSpPr>
          <p:nvPr/>
        </p:nvCxnSpPr>
        <p:spPr>
          <a:xfrm>
            <a:off x="3547533" y="2554574"/>
            <a:ext cx="1749425" cy="378736"/>
          </a:xfrm>
          <a:prstGeom prst="bentConnector3">
            <a:avLst>
              <a:gd name="adj1" fmla="val 50000"/>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321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 calcmode="lin" valueType="num">
                                      <p:cBhvr additive="base">
                                        <p:cTn id="12"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 calcmode="lin" valueType="num">
                                      <p:cBhvr additive="base">
                                        <p:cTn id="17"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2000" fill="hold"/>
                                        <p:tgtEl>
                                          <p:spTgt spid="18"/>
                                        </p:tgtEl>
                                        <p:attrNameLst>
                                          <p:attrName>ppt_x</p:attrName>
                                        </p:attrNameLst>
                                      </p:cBhvr>
                                      <p:tavLst>
                                        <p:tav tm="0">
                                          <p:val>
                                            <p:strVal val="#ppt_x"/>
                                          </p:val>
                                        </p:tav>
                                        <p:tav tm="100000">
                                          <p:val>
                                            <p:strVal val="#ppt_x"/>
                                          </p:val>
                                        </p:tav>
                                      </p:tavLst>
                                    </p:anim>
                                    <p:anim calcmode="lin" valueType="num">
                                      <p:cBhvr additive="base">
                                        <p:cTn id="23" dur="2000" fill="hold"/>
                                        <p:tgtEl>
                                          <p:spTgt spid="1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2000" fill="hold"/>
                                        <p:tgtEl>
                                          <p:spTgt spid="19"/>
                                        </p:tgtEl>
                                        <p:attrNameLst>
                                          <p:attrName>ppt_x</p:attrName>
                                        </p:attrNameLst>
                                      </p:cBhvr>
                                      <p:tavLst>
                                        <p:tav tm="0">
                                          <p:val>
                                            <p:strVal val="#ppt_x"/>
                                          </p:val>
                                        </p:tav>
                                        <p:tav tm="100000">
                                          <p:val>
                                            <p:strVal val="#ppt_x"/>
                                          </p:val>
                                        </p:tav>
                                      </p:tavLst>
                                    </p:anim>
                                    <p:anim calcmode="lin" valueType="num">
                                      <p:cBhvr additive="base">
                                        <p:cTn id="27" dur="2000" fill="hold"/>
                                        <p:tgtEl>
                                          <p:spTgt spid="19"/>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4"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2000" fill="hold"/>
                                        <p:tgtEl>
                                          <p:spTgt spid="15"/>
                                        </p:tgtEl>
                                        <p:attrNameLst>
                                          <p:attrName>ppt_x</p:attrName>
                                        </p:attrNameLst>
                                      </p:cBhvr>
                                      <p:tavLst>
                                        <p:tav tm="0">
                                          <p:val>
                                            <p:strVal val="#ppt_x"/>
                                          </p:val>
                                        </p:tav>
                                        <p:tav tm="100000">
                                          <p:val>
                                            <p:strVal val="#ppt_x"/>
                                          </p:val>
                                        </p:tav>
                                      </p:tavLst>
                                    </p:anim>
                                    <p:anim calcmode="lin" valueType="num">
                                      <p:cBhvr additive="base">
                                        <p:cTn id="32" dur="20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7000"/>
                            </p:stCondLst>
                            <p:childTnLst>
                              <p:par>
                                <p:cTn id="34" presetID="2" presetClass="entr" presetSubtype="4"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2000" fill="hold"/>
                                        <p:tgtEl>
                                          <p:spTgt spid="13"/>
                                        </p:tgtEl>
                                        <p:attrNameLst>
                                          <p:attrName>ppt_x</p:attrName>
                                        </p:attrNameLst>
                                      </p:cBhvr>
                                      <p:tavLst>
                                        <p:tav tm="0">
                                          <p:val>
                                            <p:strVal val="#ppt_x"/>
                                          </p:val>
                                        </p:tav>
                                        <p:tav tm="100000">
                                          <p:val>
                                            <p:strVal val="#ppt_x"/>
                                          </p:val>
                                        </p:tav>
                                      </p:tavLst>
                                    </p:anim>
                                    <p:anim calcmode="lin" valueType="num">
                                      <p:cBhvr additive="base">
                                        <p:cTn id="37" dur="2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BD2C8A-9EE7-47D9-A70B-64E5EB23C3E5}"/>
              </a:ext>
            </a:extLst>
          </p:cNvPr>
          <p:cNvPicPr>
            <a:picLocks noChangeAspect="1"/>
          </p:cNvPicPr>
          <p:nvPr/>
        </p:nvPicPr>
        <p:blipFill>
          <a:blip r:embed="rId2"/>
          <a:stretch>
            <a:fillRect/>
          </a:stretch>
        </p:blipFill>
        <p:spPr>
          <a:xfrm>
            <a:off x="145352" y="492979"/>
            <a:ext cx="5054802" cy="5422523"/>
          </a:xfrm>
          <a:prstGeom prst="rect">
            <a:avLst/>
          </a:prstGeom>
        </p:spPr>
      </p:pic>
      <p:pic>
        <p:nvPicPr>
          <p:cNvPr id="5" name="Picture 4">
            <a:extLst>
              <a:ext uri="{FF2B5EF4-FFF2-40B4-BE49-F238E27FC236}">
                <a16:creationId xmlns:a16="http://schemas.microsoft.com/office/drawing/2014/main" id="{D06B10D1-D37B-4E1D-BF96-126BD68B1AFB}"/>
              </a:ext>
            </a:extLst>
          </p:cNvPr>
          <p:cNvPicPr>
            <a:picLocks noChangeAspect="1"/>
          </p:cNvPicPr>
          <p:nvPr/>
        </p:nvPicPr>
        <p:blipFill>
          <a:blip r:embed="rId3"/>
          <a:stretch>
            <a:fillRect/>
          </a:stretch>
        </p:blipFill>
        <p:spPr>
          <a:xfrm>
            <a:off x="5406887" y="492980"/>
            <a:ext cx="6233823" cy="5413771"/>
          </a:xfrm>
          <a:prstGeom prst="rect">
            <a:avLst/>
          </a:prstGeom>
        </p:spPr>
      </p:pic>
      <p:sp>
        <p:nvSpPr>
          <p:cNvPr id="6" name="Rectangle 5">
            <a:extLst>
              <a:ext uri="{FF2B5EF4-FFF2-40B4-BE49-F238E27FC236}">
                <a16:creationId xmlns:a16="http://schemas.microsoft.com/office/drawing/2014/main" id="{729F1687-43A3-47CC-96C9-1BF828EF2C31}"/>
              </a:ext>
            </a:extLst>
          </p:cNvPr>
          <p:cNvSpPr/>
          <p:nvPr/>
        </p:nvSpPr>
        <p:spPr>
          <a:xfrm>
            <a:off x="0" y="6488668"/>
            <a:ext cx="1858201" cy="338554"/>
          </a:xfrm>
          <a:prstGeom prst="rect">
            <a:avLst/>
          </a:prstGeom>
        </p:spPr>
        <p:txBody>
          <a:bodyPr wrap="none">
            <a:spAutoFit/>
          </a:bodyPr>
          <a:lstStyle/>
          <a:p>
            <a:r>
              <a:rPr lang="en-US" sz="1600" b="1" i="1" dirty="0"/>
              <a:t>Guided Learning Kit</a:t>
            </a:r>
          </a:p>
        </p:txBody>
      </p:sp>
      <p:sp>
        <p:nvSpPr>
          <p:cNvPr id="9" name="Rectangle 8">
            <a:extLst>
              <a:ext uri="{FF2B5EF4-FFF2-40B4-BE49-F238E27FC236}">
                <a16:creationId xmlns:a16="http://schemas.microsoft.com/office/drawing/2014/main" id="{68D507D7-51C2-4D76-BD6B-447A4251F686}"/>
              </a:ext>
            </a:extLst>
          </p:cNvPr>
          <p:cNvSpPr/>
          <p:nvPr/>
        </p:nvSpPr>
        <p:spPr>
          <a:xfrm>
            <a:off x="0" y="0"/>
            <a:ext cx="2182008" cy="369332"/>
          </a:xfrm>
          <a:prstGeom prst="rect">
            <a:avLst/>
          </a:prstGeom>
        </p:spPr>
        <p:txBody>
          <a:bodyPr wrap="none">
            <a:spAutoFit/>
          </a:bodyPr>
          <a:lstStyle/>
          <a:p>
            <a:r>
              <a:rPr lang="en-US" b="1" dirty="0">
                <a:solidFill>
                  <a:schemeClr val="accent2">
                    <a:lumMod val="75000"/>
                  </a:schemeClr>
                </a:solidFill>
              </a:rPr>
              <a:t>Payroll UI Navigation</a:t>
            </a:r>
          </a:p>
        </p:txBody>
      </p:sp>
      <p:grpSp>
        <p:nvGrpSpPr>
          <p:cNvPr id="4" name="Group 3">
            <a:extLst>
              <a:ext uri="{FF2B5EF4-FFF2-40B4-BE49-F238E27FC236}">
                <a16:creationId xmlns:a16="http://schemas.microsoft.com/office/drawing/2014/main" id="{1ADCD19B-8E47-4755-9E7D-73EB90150EEA}"/>
              </a:ext>
            </a:extLst>
          </p:cNvPr>
          <p:cNvGrpSpPr/>
          <p:nvPr/>
        </p:nvGrpSpPr>
        <p:grpSpPr>
          <a:xfrm>
            <a:off x="5710081" y="2037089"/>
            <a:ext cx="1945681" cy="2287261"/>
            <a:chOff x="5710081" y="2037089"/>
            <a:chExt cx="1945681" cy="2287261"/>
          </a:xfrm>
        </p:grpSpPr>
        <p:sp>
          <p:nvSpPr>
            <p:cNvPr id="21" name="Flowchart: Alternate Process 20">
              <a:extLst>
                <a:ext uri="{FF2B5EF4-FFF2-40B4-BE49-F238E27FC236}">
                  <a16:creationId xmlns:a16="http://schemas.microsoft.com/office/drawing/2014/main" id="{563D3635-3C94-445E-97FC-CD147FAE604E}"/>
                </a:ext>
              </a:extLst>
            </p:cNvPr>
            <p:cNvSpPr/>
            <p:nvPr/>
          </p:nvSpPr>
          <p:spPr>
            <a:xfrm flipH="1">
              <a:off x="5710081" y="2997200"/>
              <a:ext cx="1635999" cy="1327150"/>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Used to maintain and setup payroll related items</a:t>
              </a:r>
            </a:p>
          </p:txBody>
        </p:sp>
        <p:cxnSp>
          <p:nvCxnSpPr>
            <p:cNvPr id="22" name="Connector: Elbow 21">
              <a:extLst>
                <a:ext uri="{FF2B5EF4-FFF2-40B4-BE49-F238E27FC236}">
                  <a16:creationId xmlns:a16="http://schemas.microsoft.com/office/drawing/2014/main" id="{1994F1AB-5555-4118-8732-21D55DF66443}"/>
                </a:ext>
              </a:extLst>
            </p:cNvPr>
            <p:cNvCxnSpPr>
              <a:cxnSpLocks/>
              <a:stCxn id="21" idx="0"/>
              <a:endCxn id="17" idx="1"/>
            </p:cNvCxnSpPr>
            <p:nvPr/>
          </p:nvCxnSpPr>
          <p:spPr>
            <a:xfrm rot="5400000" flipH="1" flipV="1">
              <a:off x="6611865" y="1953303"/>
              <a:ext cx="960112" cy="1127683"/>
            </a:xfrm>
            <a:prstGeom prst="bentConnector2">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B3D3DC33-946D-4BE6-B467-CFD3CB0A25F1}"/>
              </a:ext>
            </a:extLst>
          </p:cNvPr>
          <p:cNvSpPr/>
          <p:nvPr/>
        </p:nvSpPr>
        <p:spPr>
          <a:xfrm>
            <a:off x="2449002" y="1383527"/>
            <a:ext cx="2228831"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31F9DB-116E-404F-900F-1346D4CA2FFF}"/>
              </a:ext>
            </a:extLst>
          </p:cNvPr>
          <p:cNvSpPr/>
          <p:nvPr/>
        </p:nvSpPr>
        <p:spPr>
          <a:xfrm>
            <a:off x="2254029" y="1383527"/>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 name="Rectangle 15">
            <a:extLst>
              <a:ext uri="{FF2B5EF4-FFF2-40B4-BE49-F238E27FC236}">
                <a16:creationId xmlns:a16="http://schemas.microsoft.com/office/drawing/2014/main" id="{EC4BBB67-1A0A-49EA-9EB3-FC15510788EA}"/>
              </a:ext>
            </a:extLst>
          </p:cNvPr>
          <p:cNvSpPr/>
          <p:nvPr/>
        </p:nvSpPr>
        <p:spPr>
          <a:xfrm>
            <a:off x="7850737" y="1901916"/>
            <a:ext cx="1337714" cy="270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5EB2FA-953C-4AE3-B68F-5F718F0B735E}"/>
              </a:ext>
            </a:extLst>
          </p:cNvPr>
          <p:cNvSpPr/>
          <p:nvPr/>
        </p:nvSpPr>
        <p:spPr>
          <a:xfrm>
            <a:off x="7655763" y="1901916"/>
            <a:ext cx="194973" cy="270344"/>
          </a:xfrm>
          <a:prstGeom prst="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grpSp>
        <p:nvGrpSpPr>
          <p:cNvPr id="2" name="Group 1">
            <a:extLst>
              <a:ext uri="{FF2B5EF4-FFF2-40B4-BE49-F238E27FC236}">
                <a16:creationId xmlns:a16="http://schemas.microsoft.com/office/drawing/2014/main" id="{80AD44D9-E748-4D53-81CE-784F37E461B0}"/>
              </a:ext>
            </a:extLst>
          </p:cNvPr>
          <p:cNvGrpSpPr/>
          <p:nvPr/>
        </p:nvGrpSpPr>
        <p:grpSpPr>
          <a:xfrm>
            <a:off x="363845" y="1557033"/>
            <a:ext cx="1829793" cy="2767317"/>
            <a:chOff x="363845" y="1557033"/>
            <a:chExt cx="1829793" cy="2767317"/>
          </a:xfrm>
        </p:grpSpPr>
        <p:sp>
          <p:nvSpPr>
            <p:cNvPr id="13" name="Flowchart: Alternate Process 12">
              <a:extLst>
                <a:ext uri="{FF2B5EF4-FFF2-40B4-BE49-F238E27FC236}">
                  <a16:creationId xmlns:a16="http://schemas.microsoft.com/office/drawing/2014/main" id="{E337802B-AF8C-4715-A866-A877C8180962}"/>
                </a:ext>
              </a:extLst>
            </p:cNvPr>
            <p:cNvSpPr/>
            <p:nvPr/>
          </p:nvSpPr>
          <p:spPr>
            <a:xfrm flipH="1">
              <a:off x="363845" y="2997201"/>
              <a:ext cx="1818163" cy="1327149"/>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Used to lookup employee related data and results</a:t>
              </a:r>
              <a:endParaRPr lang="en-US" sz="1700" dirty="0">
                <a:solidFill>
                  <a:schemeClr val="tx1"/>
                </a:solidFill>
              </a:endParaRPr>
            </a:p>
          </p:txBody>
        </p:sp>
        <p:cxnSp>
          <p:nvCxnSpPr>
            <p:cNvPr id="30" name="Connector: Elbow 29">
              <a:extLst>
                <a:ext uri="{FF2B5EF4-FFF2-40B4-BE49-F238E27FC236}">
                  <a16:creationId xmlns:a16="http://schemas.microsoft.com/office/drawing/2014/main" id="{EDF33079-22BD-4F6C-B15A-1CD232AFCABF}"/>
                </a:ext>
              </a:extLst>
            </p:cNvPr>
            <p:cNvCxnSpPr>
              <a:cxnSpLocks/>
            </p:cNvCxnSpPr>
            <p:nvPr/>
          </p:nvCxnSpPr>
          <p:spPr>
            <a:xfrm rot="5400000" flipH="1" flipV="1">
              <a:off x="1031205" y="1834768"/>
              <a:ext cx="1440167" cy="884698"/>
            </a:xfrm>
            <a:prstGeom prst="bentConnector3">
              <a:avLst>
                <a:gd name="adj1" fmla="val 100912"/>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39" name="Rectangle: Rounded Corners 38">
            <a:hlinkClick r:id="rId4" action="ppaction://hlinksldjump"/>
            <a:extLst>
              <a:ext uri="{FF2B5EF4-FFF2-40B4-BE49-F238E27FC236}">
                <a16:creationId xmlns:a16="http://schemas.microsoft.com/office/drawing/2014/main" id="{9DFB89DA-ADCB-4602-82D4-FBB2952B3455}"/>
              </a:ext>
            </a:extLst>
          </p:cNvPr>
          <p:cNvSpPr/>
          <p:nvPr/>
        </p:nvSpPr>
        <p:spPr>
          <a:xfrm>
            <a:off x="11388014" y="6491789"/>
            <a:ext cx="755009" cy="306127"/>
          </a:xfrm>
          <a:prstGeom prst="roundRect">
            <a:avLst/>
          </a:prstGeom>
          <a:solidFill>
            <a:schemeClr val="accent4"/>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grpSp>
        <p:nvGrpSpPr>
          <p:cNvPr id="7" name="Group 6">
            <a:extLst>
              <a:ext uri="{FF2B5EF4-FFF2-40B4-BE49-F238E27FC236}">
                <a16:creationId xmlns:a16="http://schemas.microsoft.com/office/drawing/2014/main" id="{E2F38CA4-D49D-487A-BC5B-C55A313C83F5}"/>
              </a:ext>
            </a:extLst>
          </p:cNvPr>
          <p:cNvGrpSpPr/>
          <p:nvPr/>
        </p:nvGrpSpPr>
        <p:grpSpPr>
          <a:xfrm>
            <a:off x="6705601" y="705423"/>
            <a:ext cx="5277123" cy="1775309"/>
            <a:chOff x="6705601" y="705423"/>
            <a:chExt cx="5277123" cy="1775309"/>
          </a:xfrm>
        </p:grpSpPr>
        <p:sp>
          <p:nvSpPr>
            <p:cNvPr id="41" name="Flowchart: Alternate Process 40">
              <a:extLst>
                <a:ext uri="{FF2B5EF4-FFF2-40B4-BE49-F238E27FC236}">
                  <a16:creationId xmlns:a16="http://schemas.microsoft.com/office/drawing/2014/main" id="{DD534487-3A7F-4657-96FC-FD90B948F7DE}"/>
                </a:ext>
              </a:extLst>
            </p:cNvPr>
            <p:cNvSpPr/>
            <p:nvPr/>
          </p:nvSpPr>
          <p:spPr>
            <a:xfrm flipH="1">
              <a:off x="10295465" y="1281777"/>
              <a:ext cx="1687259" cy="1198955"/>
            </a:xfrm>
            <a:prstGeom prst="flowChartAlternateProcess">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Click &lt; Payroll to go back to </a:t>
              </a:r>
              <a:r>
                <a:rPr lang="en-US" i="1" dirty="0">
                  <a:solidFill>
                    <a:schemeClr val="tx1"/>
                  </a:solidFill>
                </a:rPr>
                <a:t>My Client Groups</a:t>
              </a:r>
              <a:r>
                <a:rPr lang="en-US" dirty="0">
                  <a:solidFill>
                    <a:schemeClr val="tx1"/>
                  </a:solidFill>
                </a:rPr>
                <a:t> page</a:t>
              </a:r>
              <a:endParaRPr lang="en-US" sz="1700" dirty="0">
                <a:solidFill>
                  <a:schemeClr val="tx1"/>
                </a:solidFill>
              </a:endParaRPr>
            </a:p>
          </p:txBody>
        </p:sp>
        <p:cxnSp>
          <p:nvCxnSpPr>
            <p:cNvPr id="42" name="Connector: Elbow 41">
              <a:extLst>
                <a:ext uri="{FF2B5EF4-FFF2-40B4-BE49-F238E27FC236}">
                  <a16:creationId xmlns:a16="http://schemas.microsoft.com/office/drawing/2014/main" id="{7D6A3BAF-B4FD-4501-9425-F9DAA43A4DCA}"/>
                </a:ext>
              </a:extLst>
            </p:cNvPr>
            <p:cNvCxnSpPr>
              <a:cxnSpLocks/>
              <a:stCxn id="41" idx="3"/>
              <a:endCxn id="43" idx="3"/>
            </p:cNvCxnSpPr>
            <p:nvPr/>
          </p:nvCxnSpPr>
          <p:spPr>
            <a:xfrm rot="10800000">
              <a:off x="6705601" y="705423"/>
              <a:ext cx="3589865" cy="1175832"/>
            </a:xfrm>
            <a:prstGeom prst="bentConnector3">
              <a:avLst>
                <a:gd name="adj1" fmla="val 10142"/>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43" name="Rectangle 42">
            <a:hlinkClick r:id="rId4" action="ppaction://hlinksldjump"/>
            <a:extLst>
              <a:ext uri="{FF2B5EF4-FFF2-40B4-BE49-F238E27FC236}">
                <a16:creationId xmlns:a16="http://schemas.microsoft.com/office/drawing/2014/main" id="{3DE35FB0-103B-43C5-9BC1-550DDA946C3B}"/>
              </a:ext>
            </a:extLst>
          </p:cNvPr>
          <p:cNvSpPr/>
          <p:nvPr/>
        </p:nvSpPr>
        <p:spPr>
          <a:xfrm>
            <a:off x="5413663" y="538779"/>
            <a:ext cx="1291937" cy="333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3002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10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000" fill="hold"/>
                                        <p:tgtEl>
                                          <p:spTgt spid="4"/>
                                        </p:tgtEl>
                                        <p:attrNameLst>
                                          <p:attrName>ppt_x</p:attrName>
                                        </p:attrNameLst>
                                      </p:cBhvr>
                                      <p:tavLst>
                                        <p:tav tm="0">
                                          <p:val>
                                            <p:strVal val="#ppt_x"/>
                                          </p:val>
                                        </p:tav>
                                        <p:tav tm="100000">
                                          <p:val>
                                            <p:strVal val="#ppt_x"/>
                                          </p:val>
                                        </p:tav>
                                      </p:tavLst>
                                    </p:anim>
                                    <p:anim calcmode="lin" valueType="num">
                                      <p:cBhvr additive="base">
                                        <p:cTn id="13" dur="20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5000"/>
                            </p:stCondLst>
                            <p:childTnLst>
                              <p:par>
                                <p:cTn id="15" presetID="2" presetClass="entr" presetSubtype="4" fill="hold"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000" fill="hold"/>
                                        <p:tgtEl>
                                          <p:spTgt spid="7"/>
                                        </p:tgtEl>
                                        <p:attrNameLst>
                                          <p:attrName>ppt_x</p:attrName>
                                        </p:attrNameLst>
                                      </p:cBhvr>
                                      <p:tavLst>
                                        <p:tav tm="0">
                                          <p:val>
                                            <p:strVal val="#ppt_x"/>
                                          </p:val>
                                        </p:tav>
                                        <p:tav tm="100000">
                                          <p:val>
                                            <p:strVal val="#ppt_x"/>
                                          </p:val>
                                        </p:tav>
                                      </p:tavLst>
                                    </p:anim>
                                    <p:anim calcmode="lin" valueType="num">
                                      <p:cBhvr additive="base">
                                        <p:cTn id="18"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5C5DA3FE6529E49884E4B470D3825D2" ma:contentTypeVersion="11" ma:contentTypeDescription="Create a new document." ma:contentTypeScope="" ma:versionID="418033d2cac43f235312d8329fb92852">
  <xsd:schema xmlns:xsd="http://www.w3.org/2001/XMLSchema" xmlns:xs="http://www.w3.org/2001/XMLSchema" xmlns:p="http://schemas.microsoft.com/office/2006/metadata/properties" xmlns:ns2="a36f2f05-54d2-4bca-ae88-a1b438363157" xmlns:ns3="2ea2ad9f-d773-4448-99e5-e7a0cf8b712b" targetNamespace="http://schemas.microsoft.com/office/2006/metadata/properties" ma:root="true" ma:fieldsID="9ea779071b7bedf54f43706b752f1aaf" ns2:_="" ns3:_="">
    <xsd:import namespace="a36f2f05-54d2-4bca-ae88-a1b438363157"/>
    <xsd:import namespace="2ea2ad9f-d773-4448-99e5-e7a0cf8b71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f2f05-54d2-4bca-ae88-a1b4383631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2ad9f-d773-4448-99e5-e7a0cf8b712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CA588E-5351-44F8-B2EF-84B57AF7C989}">
  <ds:schemaRefs>
    <ds:schemaRef ds:uri="http://schemas.microsoft.com/sharepoint/v3/contenttype/forms"/>
  </ds:schemaRefs>
</ds:datastoreItem>
</file>

<file path=customXml/itemProps2.xml><?xml version="1.0" encoding="utf-8"?>
<ds:datastoreItem xmlns:ds="http://schemas.openxmlformats.org/officeDocument/2006/customXml" ds:itemID="{08C98B54-29E4-477E-983D-5D947D81221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D4625FA-083B-4926-94DF-72D41B6BB1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6f2f05-54d2-4bca-ae88-a1b438363157"/>
    <ds:schemaRef ds:uri="2ea2ad9f-d773-4448-99e5-e7a0cf8b71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773</TotalTime>
  <Words>4381</Words>
  <Application>Microsoft Office PowerPoint</Application>
  <PresentationFormat>Widescreen</PresentationFormat>
  <Paragraphs>609</Paragraphs>
  <Slides>60</Slides>
  <Notes>9</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Biandilla, Jameson C.</dc:creator>
  <cp:lastModifiedBy>Biandilla, Jameson C.</cp:lastModifiedBy>
  <cp:revision>358</cp:revision>
  <dcterms:created xsi:type="dcterms:W3CDTF">2021-04-22T00:50:42Z</dcterms:created>
  <dcterms:modified xsi:type="dcterms:W3CDTF">2023-02-15T11:27:28Z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0x01010065C5DA3FE6529E49884E4B470D3825D2</vt:lpwstr>
  </property>
</Properties>
</file>